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64" r:id="rId4"/>
    <p:sldId id="263" r:id="rId5"/>
    <p:sldId id="265" r:id="rId6"/>
    <p:sldId id="262" r:id="rId7"/>
    <p:sldId id="267" r:id="rId8"/>
    <p:sldId id="281" r:id="rId9"/>
    <p:sldId id="278" r:id="rId10"/>
    <p:sldId id="279" r:id="rId11"/>
    <p:sldId id="258" r:id="rId12"/>
    <p:sldId id="259" r:id="rId13"/>
    <p:sldId id="260" r:id="rId14"/>
    <p:sldId id="266" r:id="rId15"/>
    <p:sldId id="269" r:id="rId16"/>
    <p:sldId id="261" r:id="rId17"/>
    <p:sldId id="284" r:id="rId18"/>
    <p:sldId id="283" r:id="rId19"/>
    <p:sldId id="270" r:id="rId20"/>
    <p:sldId id="280" r:id="rId21"/>
    <p:sldId id="282" r:id="rId22"/>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5" autoAdjust="0"/>
    <p:restoredTop sz="86400" autoAdjust="0"/>
  </p:normalViewPr>
  <p:slideViewPr>
    <p:cSldViewPr>
      <p:cViewPr varScale="1">
        <p:scale>
          <a:sx n="84" d="100"/>
          <a:sy n="84" d="100"/>
        </p:scale>
        <p:origin x="-906" y="-7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20" tIns="45712" rIns="91420" bIns="45712"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20" tIns="45712" rIns="91420" bIns="45712" rtlCol="0"/>
          <a:lstStyle>
            <a:lvl1pPr algn="r">
              <a:defRPr sz="1200"/>
            </a:lvl1pPr>
          </a:lstStyle>
          <a:p>
            <a:fld id="{F3BB4841-93B1-4764-9EF6-90AFB93B53F6}" type="datetimeFigureOut">
              <a:rPr lang="en-US" smtClean="0"/>
              <a:t>4/23/2015</a:t>
            </a:fld>
            <a:endParaRPr lang="en-US"/>
          </a:p>
        </p:txBody>
      </p:sp>
      <p:sp>
        <p:nvSpPr>
          <p:cNvPr id="4" name="Footer Placeholder 3"/>
          <p:cNvSpPr>
            <a:spLocks noGrp="1"/>
          </p:cNvSpPr>
          <p:nvPr>
            <p:ph type="ftr" sz="quarter" idx="2"/>
          </p:nvPr>
        </p:nvSpPr>
        <p:spPr>
          <a:xfrm>
            <a:off x="0" y="8845552"/>
            <a:ext cx="3044825" cy="465138"/>
          </a:xfrm>
          <a:prstGeom prst="rect">
            <a:avLst/>
          </a:prstGeom>
        </p:spPr>
        <p:txBody>
          <a:bodyPr vert="horz" lIns="91420" tIns="45712" rIns="91420" bIns="45712"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2"/>
            <a:ext cx="3044825" cy="465138"/>
          </a:xfrm>
          <a:prstGeom prst="rect">
            <a:avLst/>
          </a:prstGeom>
        </p:spPr>
        <p:txBody>
          <a:bodyPr vert="horz" lIns="91420" tIns="45712" rIns="91420" bIns="45712" rtlCol="0" anchor="b"/>
          <a:lstStyle>
            <a:lvl1pPr algn="r">
              <a:defRPr sz="1200"/>
            </a:lvl1pPr>
          </a:lstStyle>
          <a:p>
            <a:fld id="{0B131945-5CFE-46A6-B2D6-81D77B5CDE76}" type="slidenum">
              <a:rPr lang="en-US" smtClean="0"/>
              <a:t>‹#›</a:t>
            </a:fld>
            <a:endParaRPr lang="en-US"/>
          </a:p>
        </p:txBody>
      </p:sp>
    </p:spTree>
    <p:extLst>
      <p:ext uri="{BB962C8B-B14F-4D97-AF65-F5344CB8AC3E}">
        <p14:creationId xmlns:p14="http://schemas.microsoft.com/office/powerpoint/2010/main" val="3468160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40" tIns="46672" rIns="93340" bIns="46672"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40" tIns="46672" rIns="93340" bIns="46672" rtlCol="0"/>
          <a:lstStyle>
            <a:lvl1pPr algn="r">
              <a:defRPr sz="1200"/>
            </a:lvl1pPr>
          </a:lstStyle>
          <a:p>
            <a:fld id="{E225518A-C073-4273-952D-3CB6A30EF34F}" type="datetimeFigureOut">
              <a:rPr lang="en-US" smtClean="0"/>
              <a:t>4/23/2015</a:t>
            </a:fld>
            <a:endParaRPr lang="en-US" dirty="0"/>
          </a:p>
        </p:txBody>
      </p:sp>
      <p:sp>
        <p:nvSpPr>
          <p:cNvPr id="4" name="Slide Image Placeholder 3"/>
          <p:cNvSpPr>
            <a:spLocks noGrp="1" noRot="1" noChangeAspect="1"/>
          </p:cNvSpPr>
          <p:nvPr>
            <p:ph type="sldImg" idx="2"/>
          </p:nvPr>
        </p:nvSpPr>
        <p:spPr>
          <a:xfrm>
            <a:off x="1185863" y="698500"/>
            <a:ext cx="4654550" cy="3490913"/>
          </a:xfrm>
          <a:prstGeom prst="rect">
            <a:avLst/>
          </a:prstGeom>
          <a:noFill/>
          <a:ln w="12700">
            <a:solidFill>
              <a:prstClr val="black"/>
            </a:solidFill>
          </a:ln>
        </p:spPr>
        <p:txBody>
          <a:bodyPr vert="horz" lIns="93340" tIns="46672" rIns="93340" bIns="46672"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40" tIns="46672" rIns="93340" bIns="4667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40" tIns="46672" rIns="93340" bIns="4667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40" tIns="46672" rIns="93340" bIns="46672" rtlCol="0" anchor="b"/>
          <a:lstStyle>
            <a:lvl1pPr algn="r">
              <a:defRPr sz="1200"/>
            </a:lvl1pPr>
          </a:lstStyle>
          <a:p>
            <a:fld id="{2216190F-736D-4036-8B2D-6CD1174AC3F7}" type="slidenum">
              <a:rPr lang="en-US" smtClean="0"/>
              <a:t>‹#›</a:t>
            </a:fld>
            <a:endParaRPr lang="en-US" dirty="0"/>
          </a:p>
        </p:txBody>
      </p:sp>
    </p:spTree>
    <p:extLst>
      <p:ext uri="{BB962C8B-B14F-4D97-AF65-F5344CB8AC3E}">
        <p14:creationId xmlns:p14="http://schemas.microsoft.com/office/powerpoint/2010/main" val="53353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16190F-736D-4036-8B2D-6CD1174AC3F7}" type="slidenum">
              <a:rPr lang="en-US" smtClean="0"/>
              <a:t>16</a:t>
            </a:fld>
            <a:endParaRPr lang="en-US" dirty="0"/>
          </a:p>
        </p:txBody>
      </p:sp>
    </p:spTree>
    <p:extLst>
      <p:ext uri="{BB962C8B-B14F-4D97-AF65-F5344CB8AC3E}">
        <p14:creationId xmlns:p14="http://schemas.microsoft.com/office/powerpoint/2010/main" val="3747798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0F037B-1377-4AD5-A590-99D91A43229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0F037B-1377-4AD5-A590-99D91A43229C}"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8CFB375-9873-49EA-B847-EB8E0EC12ECF}" type="datetimeFigureOut">
              <a:rPr lang="en-US" smtClean="0"/>
              <a:t>4/23/2015</a:t>
            </a:fld>
            <a:endParaRPr lang="en-US" dirty="0"/>
          </a:p>
        </p:txBody>
      </p:sp>
      <p:sp>
        <p:nvSpPr>
          <p:cNvPr id="9" name="Slide Number Placeholder 8"/>
          <p:cNvSpPr>
            <a:spLocks noGrp="1"/>
          </p:cNvSpPr>
          <p:nvPr>
            <p:ph type="sldNum" sz="quarter" idx="11"/>
          </p:nvPr>
        </p:nvSpPr>
        <p:spPr/>
        <p:txBody>
          <a:bodyPr/>
          <a:lstStyle/>
          <a:p>
            <a:fld id="{4B0F037B-1377-4AD5-A590-99D91A43229C}"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B0F037B-1377-4AD5-A590-99D91A43229C}"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8CFB375-9873-49EA-B847-EB8E0EC12ECF}" type="datetimeFigureOut">
              <a:rPr lang="en-US" smtClean="0"/>
              <a:t>4/23/2015</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95400"/>
            <a:ext cx="7772400" cy="3886200"/>
          </a:xfrm>
        </p:spPr>
        <p:txBody>
          <a:bodyPr>
            <a:normAutofit/>
          </a:bodyPr>
          <a:lstStyle/>
          <a:p>
            <a:pPr algn="ctr"/>
            <a:r>
              <a:rPr lang="en-US" sz="3600" dirty="0"/>
              <a:t/>
            </a:r>
            <a:br>
              <a:rPr lang="en-US" sz="3600" dirty="0"/>
            </a:br>
            <a:r>
              <a:rPr lang="en-US" sz="3600" dirty="0" smtClean="0"/>
              <a:t>Budget Work Session</a:t>
            </a:r>
            <a:br>
              <a:rPr lang="en-US" sz="3600" dirty="0" smtClean="0"/>
            </a:br>
            <a:r>
              <a:rPr lang="en-US" sz="3600" dirty="0" smtClean="0"/>
              <a:t/>
            </a:r>
            <a:br>
              <a:rPr lang="en-US" sz="3600" dirty="0" smtClean="0"/>
            </a:br>
            <a:r>
              <a:rPr lang="en-US" sz="3600" dirty="0"/>
              <a:t>Walker County </a:t>
            </a:r>
            <a:r>
              <a:rPr lang="en-US" sz="3600" dirty="0" smtClean="0"/>
              <a:t>Budget  for the Fiscal Year</a:t>
            </a:r>
            <a:r>
              <a:rPr lang="en-US" sz="3600" dirty="0"/>
              <a:t/>
            </a:r>
            <a:br>
              <a:rPr lang="en-US" sz="3600" dirty="0"/>
            </a:br>
            <a:r>
              <a:rPr lang="en-US" sz="3600" dirty="0"/>
              <a:t>October 1, 2014 to September 30, 2015</a:t>
            </a:r>
            <a:r>
              <a:rPr lang="en-US" sz="3600" dirty="0" smtClean="0"/>
              <a:t/>
            </a:r>
            <a:br>
              <a:rPr lang="en-US" sz="3600" dirty="0" smtClean="0"/>
            </a:br>
            <a:endParaRPr lang="en-US" sz="3600" dirty="0"/>
          </a:p>
        </p:txBody>
      </p:sp>
    </p:spTree>
    <p:extLst>
      <p:ext uri="{BB962C8B-B14F-4D97-AF65-F5344CB8AC3E}">
        <p14:creationId xmlns:p14="http://schemas.microsoft.com/office/powerpoint/2010/main" val="2698080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Law Enforcement</a:t>
            </a:r>
            <a:endParaRPr lang="en-US" sz="2800" dirty="0"/>
          </a:p>
        </p:txBody>
      </p:sp>
      <p:sp>
        <p:nvSpPr>
          <p:cNvPr id="3" name="Content Placeholder 2"/>
          <p:cNvSpPr>
            <a:spLocks noGrp="1"/>
          </p:cNvSpPr>
          <p:nvPr>
            <p:ph idx="1"/>
          </p:nvPr>
        </p:nvSpPr>
        <p:spPr>
          <a:xfrm>
            <a:off x="457200" y="1371600"/>
            <a:ext cx="7620000" cy="5029200"/>
          </a:xfrm>
        </p:spPr>
        <p:txBody>
          <a:bodyPr>
            <a:normAutofit/>
          </a:bodyPr>
          <a:lstStyle/>
          <a:p>
            <a:r>
              <a:rPr lang="en-US" sz="2800" dirty="0" smtClean="0"/>
              <a:t>Request by Sheriff for funding a HIDTA Investigator – estimated cost $72,127</a:t>
            </a:r>
          </a:p>
          <a:p>
            <a:endParaRPr lang="en-US" sz="2800" dirty="0" smtClean="0"/>
          </a:p>
          <a:p>
            <a:r>
              <a:rPr lang="en-US" sz="2800" dirty="0" smtClean="0"/>
              <a:t>New Fund in the Budget for FY 2014-2015 for monies received $100,656 – Source is  Department of Justice Equitable Sharing Program </a:t>
            </a:r>
          </a:p>
          <a:p>
            <a:endParaRPr lang="en-US" sz="2800" dirty="0"/>
          </a:p>
          <a:p>
            <a:r>
              <a:rPr lang="en-US" sz="2800" dirty="0" smtClean="0"/>
              <a:t>Request by Constable Precinct 4 for addition of part-time Constable and a full time Constable and continued contracting with NWIDS </a:t>
            </a:r>
          </a:p>
          <a:p>
            <a:endParaRPr lang="en-US" sz="2800" dirty="0"/>
          </a:p>
          <a:p>
            <a:endParaRPr lang="en-US" sz="2800" dirty="0" smtClean="0"/>
          </a:p>
          <a:p>
            <a:endParaRPr lang="en-US" sz="2800" dirty="0"/>
          </a:p>
          <a:p>
            <a:endParaRPr lang="en-US" sz="2800" dirty="0"/>
          </a:p>
        </p:txBody>
      </p:sp>
    </p:spTree>
    <p:extLst>
      <p:ext uri="{BB962C8B-B14F-4D97-AF65-F5344CB8AC3E}">
        <p14:creationId xmlns:p14="http://schemas.microsoft.com/office/powerpoint/2010/main" val="3584177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914400"/>
          </a:xfrm>
        </p:spPr>
        <p:txBody>
          <a:bodyPr/>
          <a:lstStyle/>
          <a:p>
            <a:r>
              <a:rPr lang="en-US" sz="2800" dirty="0" smtClean="0"/>
              <a:t>Ad Valorem Tax Rate</a:t>
            </a:r>
            <a:endParaRPr lang="en-US" sz="2800" dirty="0"/>
          </a:p>
        </p:txBody>
      </p:sp>
      <p:sp>
        <p:nvSpPr>
          <p:cNvPr id="3" name="Content Placeholder 2"/>
          <p:cNvSpPr>
            <a:spLocks noGrp="1"/>
          </p:cNvSpPr>
          <p:nvPr>
            <p:ph idx="1"/>
          </p:nvPr>
        </p:nvSpPr>
        <p:spPr>
          <a:xfrm>
            <a:off x="457200" y="1219200"/>
            <a:ext cx="7620000" cy="5181600"/>
          </a:xfrm>
        </p:spPr>
        <p:txBody>
          <a:bodyPr>
            <a:normAutofit fontScale="77500" lnSpcReduction="20000"/>
          </a:bodyPr>
          <a:lstStyle/>
          <a:p>
            <a:r>
              <a:rPr lang="en-US" sz="3200" dirty="0" smtClean="0"/>
              <a:t>Do not have the certified values from the Appraisal District and therefore cannot calculate the effective rate.  </a:t>
            </a:r>
          </a:p>
          <a:p>
            <a:endParaRPr lang="en-US" sz="3200" dirty="0" smtClean="0"/>
          </a:p>
          <a:p>
            <a:r>
              <a:rPr lang="en-US" sz="3200" dirty="0" smtClean="0"/>
              <a:t>Keep in mind not having certified numbers at the point means that the WCAD can not certify values because more than 5% of the value is under protest</a:t>
            </a:r>
          </a:p>
          <a:p>
            <a:endParaRPr lang="en-US" sz="3200" dirty="0" smtClean="0"/>
          </a:p>
          <a:p>
            <a:r>
              <a:rPr lang="en-US" sz="3200" dirty="0"/>
              <a:t>However we have Preliminary Estimates </a:t>
            </a:r>
            <a:r>
              <a:rPr lang="en-US" sz="3200" dirty="0" smtClean="0"/>
              <a:t>provided the WCAD that </a:t>
            </a:r>
            <a:r>
              <a:rPr lang="en-US" sz="3200" dirty="0"/>
              <a:t>indicate the following – </a:t>
            </a:r>
            <a:endParaRPr lang="en-US" sz="3200" dirty="0" smtClean="0"/>
          </a:p>
          <a:p>
            <a:endParaRPr lang="en-US" sz="3200" dirty="0" smtClean="0"/>
          </a:p>
          <a:p>
            <a:r>
              <a:rPr lang="en-US" sz="3200" dirty="0" smtClean="0"/>
              <a:t>We are seeing an assessed taxable value that is $118,201,157 (roughly 5%) greater than last year that includes new growth of approximately $54,493,223</a:t>
            </a:r>
          </a:p>
          <a:p>
            <a:endParaRPr lang="en-US" dirty="0" smtClean="0"/>
          </a:p>
          <a:p>
            <a:endParaRPr lang="en-US" dirty="0"/>
          </a:p>
        </p:txBody>
      </p:sp>
    </p:spTree>
    <p:extLst>
      <p:ext uri="{BB962C8B-B14F-4D97-AF65-F5344CB8AC3E}">
        <p14:creationId xmlns:p14="http://schemas.microsoft.com/office/powerpoint/2010/main" val="2906685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685800"/>
          </a:xfrm>
        </p:spPr>
        <p:txBody>
          <a:bodyPr/>
          <a:lstStyle/>
          <a:p>
            <a:r>
              <a:rPr lang="en-US" sz="2800" dirty="0" smtClean="0"/>
              <a:t>Ad Valorem Tax</a:t>
            </a:r>
            <a:endParaRPr lang="en-US" sz="2800" dirty="0"/>
          </a:p>
        </p:txBody>
      </p:sp>
      <p:sp>
        <p:nvSpPr>
          <p:cNvPr id="3" name="Content Placeholder 2"/>
          <p:cNvSpPr>
            <a:spLocks noGrp="1"/>
          </p:cNvSpPr>
          <p:nvPr>
            <p:ph idx="1"/>
          </p:nvPr>
        </p:nvSpPr>
        <p:spPr>
          <a:xfrm>
            <a:off x="457200" y="914400"/>
            <a:ext cx="7620000" cy="5791200"/>
          </a:xfrm>
        </p:spPr>
        <p:txBody>
          <a:bodyPr>
            <a:noAutofit/>
          </a:bodyPr>
          <a:lstStyle/>
          <a:p>
            <a:r>
              <a:rPr lang="en-US" sz="2400" dirty="0" smtClean="0"/>
              <a:t>The effective tax rate is calculated generally by comparing the property on the tax roll in both years and calculating a rate that would generate in the current year the same amount of revenue as generated in the prior year from this property</a:t>
            </a:r>
          </a:p>
          <a:p>
            <a:endParaRPr lang="en-US" sz="2400" dirty="0" smtClean="0"/>
          </a:p>
          <a:p>
            <a:r>
              <a:rPr lang="en-US" sz="2400" dirty="0" smtClean="0"/>
              <a:t>With an increase in total value of the property on the tax roll in both years, the effective rate should calculate to be lower than the current existing tax rate</a:t>
            </a:r>
          </a:p>
          <a:p>
            <a:endParaRPr lang="en-US" sz="2400" dirty="0" smtClean="0"/>
          </a:p>
          <a:p>
            <a:r>
              <a:rPr lang="en-US" sz="2400" dirty="0" smtClean="0"/>
              <a:t>Based on the preliminary report, WCAD indicates that the average taxable value of a single family residential home is $117,497 this year as compared to $116,238 last year</a:t>
            </a:r>
            <a:endParaRPr lang="en-US" sz="2400" dirty="0"/>
          </a:p>
        </p:txBody>
      </p:sp>
    </p:spTree>
    <p:extLst>
      <p:ext uri="{BB962C8B-B14F-4D97-AF65-F5344CB8AC3E}">
        <p14:creationId xmlns:p14="http://schemas.microsoft.com/office/powerpoint/2010/main" val="31541152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US" sz="2800" dirty="0" smtClean="0"/>
              <a:t>Ad Valorem Tax</a:t>
            </a:r>
            <a:endParaRPr lang="en-US" sz="2800" dirty="0"/>
          </a:p>
        </p:txBody>
      </p:sp>
      <p:sp>
        <p:nvSpPr>
          <p:cNvPr id="3" name="Content Placeholder 2"/>
          <p:cNvSpPr>
            <a:spLocks noGrp="1"/>
          </p:cNvSpPr>
          <p:nvPr>
            <p:ph idx="1"/>
          </p:nvPr>
        </p:nvSpPr>
        <p:spPr>
          <a:xfrm>
            <a:off x="457200" y="1143000"/>
            <a:ext cx="7620000" cy="5257800"/>
          </a:xfrm>
        </p:spPr>
        <p:txBody>
          <a:bodyPr>
            <a:normAutofit/>
          </a:bodyPr>
          <a:lstStyle/>
          <a:p>
            <a:r>
              <a:rPr lang="en-US" sz="2800" dirty="0" smtClean="0"/>
              <a:t>Taxable Value of new property added to the tax roll this year is $54,493,223 as compared to $44,249,743 last year</a:t>
            </a:r>
          </a:p>
        </p:txBody>
      </p:sp>
    </p:spTree>
    <p:extLst>
      <p:ext uri="{BB962C8B-B14F-4D97-AF65-F5344CB8AC3E}">
        <p14:creationId xmlns:p14="http://schemas.microsoft.com/office/powerpoint/2010/main" val="2267211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Sales Tax</a:t>
            </a:r>
            <a:endParaRPr lang="en-US" sz="3200"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Seeing an </a:t>
            </a:r>
            <a:r>
              <a:rPr lang="en-US" sz="2800" dirty="0"/>
              <a:t>increase in sales tax </a:t>
            </a:r>
            <a:r>
              <a:rPr lang="en-US" sz="2800" dirty="0" smtClean="0"/>
              <a:t>this year and have budgeted at this level for next year</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76894118"/>
              </p:ext>
            </p:extLst>
          </p:nvPr>
        </p:nvGraphicFramePr>
        <p:xfrm>
          <a:off x="762000" y="2667000"/>
          <a:ext cx="6895513" cy="3202361"/>
        </p:xfrm>
        <a:graphic>
          <a:graphicData uri="http://schemas.openxmlformats.org/drawingml/2006/table">
            <a:tbl>
              <a:tblPr>
                <a:tableStyleId>{5C22544A-7EE6-4342-B048-85BDC9FD1C3A}</a:tableStyleId>
              </a:tblPr>
              <a:tblGrid>
                <a:gridCol w="609600"/>
                <a:gridCol w="417512"/>
                <a:gridCol w="164661"/>
                <a:gridCol w="164661"/>
                <a:gridCol w="1005766"/>
                <a:gridCol w="914400"/>
                <a:gridCol w="838200"/>
                <a:gridCol w="885941"/>
                <a:gridCol w="838200"/>
                <a:gridCol w="1056572"/>
              </a:tblGrid>
              <a:tr h="76200">
                <a:tc gridSpan="6">
                  <a:txBody>
                    <a:bodyPr/>
                    <a:lstStyle/>
                    <a:p>
                      <a:pPr algn="l" fontAlgn="b"/>
                      <a:r>
                        <a:rPr lang="en-US" sz="1000" u="none" strike="noStrike" dirty="0">
                          <a:effectLst/>
                        </a:rPr>
                        <a:t>Sales Tax Revenue Comparison by Fiscal Year</a:t>
                      </a:r>
                      <a:endParaRPr lang="en-US" sz="1000" b="1" i="0" u="none" strike="noStrike" dirty="0">
                        <a:effectLst/>
                        <a:latin typeface="Arial"/>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r>
              <a:tr h="199634">
                <a:tc>
                  <a:txBody>
                    <a:bodyPr/>
                    <a:lstStyle/>
                    <a:p>
                      <a:pPr algn="l" fontAlgn="b"/>
                      <a:endParaRPr lang="en-US" sz="1000" b="1"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r>
              <a:tr h="188543">
                <a:tc>
                  <a:txBody>
                    <a:bodyPr/>
                    <a:lstStyle/>
                    <a:p>
                      <a:pPr algn="l" fontAlgn="b"/>
                      <a:endParaRPr lang="en-US" sz="1000" b="1"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ctr" fontAlgn="b"/>
                      <a:r>
                        <a:rPr lang="en-US" sz="1000" u="none" strike="noStrike" dirty="0">
                          <a:effectLst/>
                        </a:rPr>
                        <a:t>Current</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FY 2012</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FY 2011</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FY 2010</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FY 2009</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FY 2008</a:t>
                      </a:r>
                      <a:endParaRPr lang="en-US" sz="1000" b="1" i="0" u="none" strike="noStrike" dirty="0">
                        <a:effectLst/>
                        <a:latin typeface="Arial"/>
                      </a:endParaRPr>
                    </a:p>
                  </a:txBody>
                  <a:tcPr marL="0" marR="0" marT="0" marB="0" anchor="b"/>
                </a:tc>
              </a:tr>
              <a:tr h="199634">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ctr" fontAlgn="b"/>
                      <a:r>
                        <a:rPr lang="en-US" sz="1000" u="none" strike="noStrike" dirty="0">
                          <a:effectLst/>
                        </a:rPr>
                        <a:t>Fiscal Year</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2013</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2012</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2011</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2010</a:t>
                      </a:r>
                      <a:endParaRPr lang="en-US" sz="1000" b="1" i="0" u="none" strike="noStrike" dirty="0">
                        <a:effectLst/>
                        <a:latin typeface="Arial"/>
                      </a:endParaRPr>
                    </a:p>
                  </a:txBody>
                  <a:tcPr marL="0" marR="0" marT="0" marB="0" anchor="b"/>
                </a:tc>
                <a:tc>
                  <a:txBody>
                    <a:bodyPr/>
                    <a:lstStyle/>
                    <a:p>
                      <a:pPr algn="ctr" fontAlgn="b"/>
                      <a:r>
                        <a:rPr lang="en-US" sz="1000" u="none" strike="noStrike" dirty="0">
                          <a:effectLst/>
                        </a:rPr>
                        <a:t>2009</a:t>
                      </a:r>
                      <a:endParaRPr lang="en-US" sz="1000" b="1" i="0" u="none" strike="noStrike" dirty="0">
                        <a:effectLst/>
                        <a:latin typeface="Arial"/>
                      </a:endParaRPr>
                    </a:p>
                  </a:txBody>
                  <a:tcPr marL="0" marR="0" marT="0" marB="0" anchor="b"/>
                </a:tc>
              </a:tr>
              <a:tr h="188543">
                <a:tc>
                  <a:txBody>
                    <a:bodyPr/>
                    <a:lstStyle/>
                    <a:p>
                      <a:pPr algn="l" fontAlgn="b"/>
                      <a:r>
                        <a:rPr lang="en-US" sz="1000" u="none" strike="noStrike" dirty="0">
                          <a:effectLst/>
                        </a:rPr>
                        <a:t>October</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9.89%</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228,235.12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207,694.17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206,032.05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214,678.82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194,255.72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$167,187.30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November</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8.93%</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273,115.08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250,722.80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230,195.76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227,549.46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209,348.30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$222,842.31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December</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13.16%</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232,250.20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205,238.72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172,012.59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187,760.94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172,142.70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$191,134.24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January</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18.11%</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228,137.92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193,164.18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178,460.42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176,609.25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164,490.40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$188,274.10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February</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12.09%</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304,928.34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272,032.76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261,778.61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252,784.31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250,403.95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$263,836.27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March</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26.31%</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247,652.53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196,066.24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175,895.45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177,179.98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171,123.13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$186,464.40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April</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11.50%</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240,315.02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215,520.13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189,679.15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186,748.89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166,467.36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$166,210.52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May</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7.84%</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273,452.89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253,564.55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241,534.45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237,364.86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234,431.74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$222,408.76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June</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20.00%</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243,995.81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203,331.16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189,533.68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192,236.24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174,739.89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$191,106.93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July</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1" i="0" u="none" strike="noStrike" dirty="0">
                        <a:effectLst/>
                        <a:latin typeface="Arial"/>
                      </a:endParaRPr>
                    </a:p>
                  </a:txBody>
                  <a:tcPr marL="0" marR="0" marT="0" marB="0" anchor="b"/>
                </a:tc>
                <a:tc>
                  <a:txBody>
                    <a:bodyPr/>
                    <a:lstStyle/>
                    <a:p>
                      <a:pPr algn="l" fontAlgn="b"/>
                      <a:r>
                        <a:rPr lang="en-US" sz="1000" b="1" u="none" strike="noStrike" dirty="0">
                          <a:effectLst/>
                        </a:rPr>
                        <a:t> $     207,418.00 </a:t>
                      </a:r>
                      <a:endParaRPr lang="en-US" sz="1000" b="1" i="0" u="none" strike="noStrike" dirty="0">
                        <a:solidFill>
                          <a:srgbClr val="FF0000"/>
                        </a:solidFill>
                        <a:effectLst/>
                        <a:latin typeface="Arial"/>
                      </a:endParaRPr>
                    </a:p>
                  </a:txBody>
                  <a:tcPr marL="0" marR="0" marT="0" marB="0" anchor="b"/>
                </a:tc>
                <a:tc>
                  <a:txBody>
                    <a:bodyPr/>
                    <a:lstStyle/>
                    <a:p>
                      <a:pPr algn="l" fontAlgn="b"/>
                      <a:r>
                        <a:rPr lang="en-US" sz="1000" u="none" strike="noStrike" dirty="0">
                          <a:effectLst/>
                        </a:rPr>
                        <a:t> $     207,418.17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193,326.10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178,400.89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170,865.89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$167,429.35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August</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a:t>
                      </a:r>
                      <a:r>
                        <a:rPr lang="en-US" sz="1000" b="0" u="none" strike="noStrike" dirty="0">
                          <a:effectLst/>
                        </a:rPr>
                        <a:t>$     245,674.00 </a:t>
                      </a:r>
                      <a:endParaRPr lang="en-US" sz="1000" b="0" i="0" u="none" strike="noStrike" dirty="0">
                        <a:solidFill>
                          <a:srgbClr val="FF0000"/>
                        </a:solidFill>
                        <a:effectLst/>
                        <a:latin typeface="Arial"/>
                      </a:endParaRPr>
                    </a:p>
                  </a:txBody>
                  <a:tcPr marL="0" marR="0" marT="0" marB="0" anchor="b"/>
                </a:tc>
                <a:tc>
                  <a:txBody>
                    <a:bodyPr/>
                    <a:lstStyle/>
                    <a:p>
                      <a:pPr algn="l" fontAlgn="b"/>
                      <a:r>
                        <a:rPr lang="en-US" sz="1000" u="none" strike="noStrike" dirty="0">
                          <a:effectLst/>
                        </a:rPr>
                        <a:t> $     245,674.14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231,402.81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240,196.99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223,755.47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$223,365.91 </a:t>
                      </a:r>
                      <a:endParaRPr lang="en-US" sz="1000" b="0" i="0" u="none" strike="noStrike" dirty="0">
                        <a:effectLst/>
                        <a:latin typeface="Arial"/>
                      </a:endParaRPr>
                    </a:p>
                  </a:txBody>
                  <a:tcPr marL="0" marR="0" marT="0" marB="0" anchor="b"/>
                </a:tc>
              </a:tr>
              <a:tr h="188543">
                <a:tc>
                  <a:txBody>
                    <a:bodyPr/>
                    <a:lstStyle/>
                    <a:p>
                      <a:pPr algn="l" fontAlgn="b"/>
                      <a:r>
                        <a:rPr lang="en-US" sz="1000" u="none" strike="noStrike" dirty="0">
                          <a:effectLst/>
                        </a:rPr>
                        <a:t>September</a:t>
                      </a:r>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202,721.00 </a:t>
                      </a:r>
                      <a:endParaRPr lang="en-US" sz="1000" b="1" i="0" u="none" strike="noStrike" dirty="0">
                        <a:solidFill>
                          <a:srgbClr val="FF0000"/>
                        </a:solidFill>
                        <a:effectLst/>
                        <a:latin typeface="Arial"/>
                      </a:endParaRPr>
                    </a:p>
                  </a:txBody>
                  <a:tcPr marL="0" marR="0" marT="0" marB="0" anchor="b"/>
                </a:tc>
                <a:tc>
                  <a:txBody>
                    <a:bodyPr/>
                    <a:lstStyle/>
                    <a:p>
                      <a:pPr algn="l" fontAlgn="b"/>
                      <a:r>
                        <a:rPr lang="en-US" sz="1000" u="none" strike="noStrike" dirty="0">
                          <a:effectLst/>
                        </a:rPr>
                        <a:t> $     202,721.25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196,699.09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176,915.77 </a:t>
                      </a:r>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172,970.85 </a:t>
                      </a:r>
                      <a:endParaRPr lang="en-US" sz="1000" b="0" i="0" u="none" strike="noStrike" dirty="0">
                        <a:effectLst/>
                        <a:latin typeface="Arial"/>
                      </a:endParaRPr>
                    </a:p>
                  </a:txBody>
                  <a:tcPr marL="0" marR="0" marT="0" marB="0" anchor="b"/>
                </a:tc>
                <a:tc>
                  <a:txBody>
                    <a:bodyPr/>
                    <a:lstStyle/>
                    <a:p>
                      <a:pPr algn="r" fontAlgn="b"/>
                      <a:r>
                        <a:rPr lang="en-US" sz="1000" u="none" strike="noStrike" dirty="0">
                          <a:effectLst/>
                        </a:rPr>
                        <a:t>$172,152.13 </a:t>
                      </a:r>
                      <a:endParaRPr lang="en-US" sz="1000" b="0" i="0" u="none" strike="noStrike" dirty="0">
                        <a:effectLst/>
                        <a:latin typeface="Arial"/>
                      </a:endParaRPr>
                    </a:p>
                  </a:txBody>
                  <a:tcPr marL="0" marR="0" marT="0" marB="0" anchor="b"/>
                </a:tc>
              </a:tr>
              <a:tr h="199634">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endParaRPr lang="en-US" sz="1000" b="0" i="0" u="none" strike="noStrike" dirty="0">
                        <a:effectLst/>
                        <a:latin typeface="Arial"/>
                      </a:endParaRPr>
                    </a:p>
                  </a:txBody>
                  <a:tcPr marL="0" marR="0" marT="0" marB="0" anchor="b"/>
                </a:tc>
                <a:tc>
                  <a:txBody>
                    <a:bodyPr/>
                    <a:lstStyle/>
                    <a:p>
                      <a:pPr algn="l" fontAlgn="b"/>
                      <a:r>
                        <a:rPr lang="en-US" sz="1000" u="none" strike="noStrike" dirty="0">
                          <a:effectLst/>
                        </a:rPr>
                        <a:t> $  2,927,895.91 </a:t>
                      </a:r>
                      <a:endParaRPr lang="en-US" sz="1000" b="1" i="0" u="none" strike="noStrike" dirty="0">
                        <a:effectLst/>
                        <a:latin typeface="Arial"/>
                      </a:endParaRPr>
                    </a:p>
                  </a:txBody>
                  <a:tcPr marL="0" marR="0" marT="0" marB="0" anchor="b"/>
                </a:tc>
                <a:tc>
                  <a:txBody>
                    <a:bodyPr/>
                    <a:lstStyle/>
                    <a:p>
                      <a:pPr algn="l" fontAlgn="b"/>
                      <a:r>
                        <a:rPr lang="en-US" sz="1000" u="none" strike="noStrike" dirty="0">
                          <a:effectLst/>
                        </a:rPr>
                        <a:t> $  2,653,148.27 </a:t>
                      </a:r>
                      <a:endParaRPr lang="en-US" sz="1000" b="1" i="0" u="none" strike="noStrike" dirty="0">
                        <a:effectLst/>
                        <a:latin typeface="Arial"/>
                      </a:endParaRPr>
                    </a:p>
                  </a:txBody>
                  <a:tcPr marL="0" marR="0" marT="0" marB="0" anchor="b"/>
                </a:tc>
                <a:tc>
                  <a:txBody>
                    <a:bodyPr/>
                    <a:lstStyle/>
                    <a:p>
                      <a:pPr algn="l" fontAlgn="b"/>
                      <a:r>
                        <a:rPr lang="en-US" sz="1000" u="none" strike="noStrike" dirty="0">
                          <a:effectLst/>
                        </a:rPr>
                        <a:t> $2,466,550.16 </a:t>
                      </a:r>
                      <a:endParaRPr lang="en-US" sz="1000" b="1" i="0" u="none" strike="noStrike" dirty="0">
                        <a:effectLst/>
                        <a:latin typeface="Arial"/>
                      </a:endParaRPr>
                    </a:p>
                  </a:txBody>
                  <a:tcPr marL="0" marR="0" marT="0" marB="0" anchor="b"/>
                </a:tc>
                <a:tc>
                  <a:txBody>
                    <a:bodyPr/>
                    <a:lstStyle/>
                    <a:p>
                      <a:pPr algn="l" fontAlgn="b"/>
                      <a:r>
                        <a:rPr lang="en-US" sz="1000" u="none" strike="noStrike" dirty="0">
                          <a:effectLst/>
                        </a:rPr>
                        <a:t> $2,448,426.40 </a:t>
                      </a:r>
                      <a:endParaRPr lang="en-US" sz="1000" b="1" i="0" u="none" strike="noStrike" dirty="0">
                        <a:effectLst/>
                        <a:latin typeface="Arial"/>
                      </a:endParaRPr>
                    </a:p>
                  </a:txBody>
                  <a:tcPr marL="0" marR="0" marT="0" marB="0" anchor="b"/>
                </a:tc>
                <a:tc>
                  <a:txBody>
                    <a:bodyPr/>
                    <a:lstStyle/>
                    <a:p>
                      <a:pPr algn="l" fontAlgn="b"/>
                      <a:r>
                        <a:rPr lang="en-US" sz="1000" u="none" strike="noStrike" dirty="0">
                          <a:effectLst/>
                        </a:rPr>
                        <a:t> $2,304,995.40 </a:t>
                      </a:r>
                      <a:endParaRPr lang="en-US" sz="1000" b="1" i="0" u="none" strike="noStrike" dirty="0">
                        <a:effectLst/>
                        <a:latin typeface="Arial"/>
                      </a:endParaRPr>
                    </a:p>
                  </a:txBody>
                  <a:tcPr marL="0" marR="0" marT="0" marB="0" anchor="b"/>
                </a:tc>
                <a:tc>
                  <a:txBody>
                    <a:bodyPr/>
                    <a:lstStyle/>
                    <a:p>
                      <a:pPr algn="l" fontAlgn="b"/>
                      <a:r>
                        <a:rPr lang="en-US" sz="1000" u="none" strike="noStrike" dirty="0">
                          <a:effectLst/>
                        </a:rPr>
                        <a:t> $ 2,362,412.22 </a:t>
                      </a:r>
                      <a:endParaRPr lang="en-US" sz="1000" b="1" i="0" u="none" strike="noStrike" dirty="0">
                        <a:effectLst/>
                        <a:latin typeface="Arial"/>
                      </a:endParaRPr>
                    </a:p>
                  </a:txBody>
                  <a:tcPr marL="0" marR="0" marT="0" marB="0" anchor="b"/>
                </a:tc>
              </a:tr>
            </a:tbl>
          </a:graphicData>
        </a:graphic>
      </p:graphicFrame>
    </p:spTree>
    <p:extLst>
      <p:ext uri="{BB962C8B-B14F-4D97-AF65-F5344CB8AC3E}">
        <p14:creationId xmlns:p14="http://schemas.microsoft.com/office/powerpoint/2010/main" val="3209417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3600" dirty="0" smtClean="0"/>
              <a:t/>
            </a:r>
            <a:br>
              <a:rPr lang="en-US" sz="3600" dirty="0" smtClean="0"/>
            </a:br>
            <a:r>
              <a:rPr lang="en-US" sz="3100" dirty="0" smtClean="0"/>
              <a:t>Other Revenues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7620000" cy="5410200"/>
          </a:xfrm>
        </p:spPr>
        <p:txBody>
          <a:bodyPr>
            <a:normAutofit/>
          </a:bodyPr>
          <a:lstStyle/>
          <a:p>
            <a:r>
              <a:rPr lang="en-US" sz="2800" dirty="0"/>
              <a:t>Court revenues are generally </a:t>
            </a:r>
            <a:r>
              <a:rPr lang="en-US" sz="2800" dirty="0" smtClean="0"/>
              <a:t>flat</a:t>
            </a:r>
          </a:p>
          <a:p>
            <a:endParaRPr lang="en-US" sz="2800" dirty="0"/>
          </a:p>
          <a:p>
            <a:r>
              <a:rPr lang="en-US" sz="2800" dirty="0"/>
              <a:t>Fees of office are showing an increase including areas such as the County Clerk Fees and Permitting </a:t>
            </a:r>
            <a:r>
              <a:rPr lang="en-US" sz="2800" dirty="0" smtClean="0"/>
              <a:t>Fees</a:t>
            </a:r>
          </a:p>
          <a:p>
            <a:endParaRPr lang="en-US" sz="2800" dirty="0"/>
          </a:p>
          <a:p>
            <a:r>
              <a:rPr lang="en-US" sz="2800" dirty="0"/>
              <a:t>Receipts from the US Forest Service for Road and Bridge are </a:t>
            </a:r>
            <a:r>
              <a:rPr lang="en-US" sz="2800" dirty="0" smtClean="0"/>
              <a:t>more </a:t>
            </a:r>
            <a:r>
              <a:rPr lang="en-US" sz="2800" dirty="0"/>
              <a:t>this year.  We are in contact with the state to see if this </a:t>
            </a:r>
            <a:r>
              <a:rPr lang="en-US" sz="2800" dirty="0" smtClean="0"/>
              <a:t>level </a:t>
            </a:r>
            <a:r>
              <a:rPr lang="en-US" sz="2800" dirty="0"/>
              <a:t>of revenue can be anticipated for next year</a:t>
            </a:r>
          </a:p>
          <a:p>
            <a:endParaRPr lang="en-US" dirty="0"/>
          </a:p>
        </p:txBody>
      </p:sp>
    </p:spTree>
    <p:extLst>
      <p:ext uri="{BB962C8B-B14F-4D97-AF65-F5344CB8AC3E}">
        <p14:creationId xmlns:p14="http://schemas.microsoft.com/office/powerpoint/2010/main" val="2808206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800" dirty="0" smtClean="0"/>
              <a:t>Weigh Station Revenues</a:t>
            </a:r>
            <a:endParaRPr lang="en-US" sz="2800" dirty="0"/>
          </a:p>
        </p:txBody>
      </p:sp>
      <p:sp>
        <p:nvSpPr>
          <p:cNvPr id="3" name="Content Placeholder 2"/>
          <p:cNvSpPr>
            <a:spLocks noGrp="1"/>
          </p:cNvSpPr>
          <p:nvPr>
            <p:ph idx="1"/>
          </p:nvPr>
        </p:nvSpPr>
        <p:spPr>
          <a:xfrm>
            <a:off x="457200" y="1219200"/>
            <a:ext cx="8229600" cy="4906963"/>
          </a:xfrm>
        </p:spPr>
        <p:txBody>
          <a:bodyPr/>
          <a:lstStyle/>
          <a:p>
            <a:r>
              <a:rPr lang="en-US" dirty="0" smtClean="0"/>
              <a:t>Seeing increase in Weigh Station Revenues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328237"/>
              </p:ext>
            </p:extLst>
          </p:nvPr>
        </p:nvGraphicFramePr>
        <p:xfrm>
          <a:off x="533400" y="1981200"/>
          <a:ext cx="7048501" cy="3563148"/>
        </p:xfrm>
        <a:graphic>
          <a:graphicData uri="http://schemas.openxmlformats.org/drawingml/2006/table">
            <a:tbl>
              <a:tblPr>
                <a:tableStyleId>{5C22544A-7EE6-4342-B048-85BDC9FD1C3A}</a:tableStyleId>
              </a:tblPr>
              <a:tblGrid>
                <a:gridCol w="870697"/>
                <a:gridCol w="953621"/>
                <a:gridCol w="912159"/>
                <a:gridCol w="912159"/>
                <a:gridCol w="912159"/>
                <a:gridCol w="912159"/>
                <a:gridCol w="912159"/>
                <a:gridCol w="663388"/>
              </a:tblGrid>
              <a:tr h="222003">
                <a:tc>
                  <a:txBody>
                    <a:bodyPr/>
                    <a:lstStyle/>
                    <a:p>
                      <a:pPr algn="l" fontAlgn="b"/>
                      <a:endParaRPr lang="en-US" sz="1100" b="0" i="0" u="none" strike="noStrike" dirty="0">
                        <a:solidFill>
                          <a:srgbClr val="000000"/>
                        </a:solidFill>
                        <a:effectLst/>
                        <a:latin typeface="Calibri"/>
                      </a:endParaRPr>
                    </a:p>
                  </a:txBody>
                  <a:tcPr marL="0" marR="0" marT="0" marB="0" anchor="b"/>
                </a:tc>
                <a:tc gridSpan="2">
                  <a:txBody>
                    <a:bodyPr/>
                    <a:lstStyle/>
                    <a:p>
                      <a:pPr algn="l" fontAlgn="b"/>
                      <a:r>
                        <a:rPr lang="en-US" sz="1100" u="none" strike="noStrike" dirty="0">
                          <a:effectLst/>
                        </a:rPr>
                        <a:t>     Weigh Station Revenues</a:t>
                      </a:r>
                      <a:endParaRPr lang="en-US" sz="1100" b="1" i="0" u="none" strike="noStrike" dirty="0">
                        <a:solidFill>
                          <a:srgbClr val="000000"/>
                        </a:solidFill>
                        <a:effectLst/>
                        <a:latin typeface="Calibri"/>
                      </a:endParaRPr>
                    </a:p>
                  </a:txBody>
                  <a:tcPr marL="0" marR="0" marT="0" marB="0" anchor="b"/>
                </a:tc>
                <a:tc hMerge="1">
                  <a:txBody>
                    <a:bodyPr/>
                    <a:lstStyle/>
                    <a:p>
                      <a:endParaRPr lang="en-US"/>
                    </a:p>
                  </a:txBody>
                  <a:tcPr/>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endParaRPr lang="en-US" sz="1100" b="1" i="0" u="none" strike="noStrike" dirty="0">
                        <a:solidFill>
                          <a:srgbClr val="000000"/>
                        </a:solidFill>
                        <a:effectLst/>
                        <a:latin typeface="Calibri"/>
                      </a:endParaRPr>
                    </a:p>
                  </a:txBody>
                  <a:tcPr marL="0" marR="0" marT="0" marB="0" anchor="b"/>
                </a:tc>
                <a:tc>
                  <a:txBody>
                    <a:bodyPr/>
                    <a:lstStyle/>
                    <a:p>
                      <a:pPr algn="ctr" fontAlgn="b"/>
                      <a:r>
                        <a:rPr lang="en-US" sz="1100" u="none" strike="noStrike" dirty="0">
                          <a:effectLst/>
                        </a:rPr>
                        <a:t>Fy 2014</a:t>
                      </a:r>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u="none" strike="noStrike" dirty="0">
                          <a:effectLst/>
                        </a:rPr>
                        <a:t>Fy 2013</a:t>
                      </a:r>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u="none" strike="noStrike" dirty="0">
                          <a:effectLst/>
                        </a:rPr>
                        <a:t>Fy 2012</a:t>
                      </a:r>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u="none" strike="noStrike" dirty="0">
                          <a:effectLst/>
                        </a:rPr>
                        <a:t>Fy 2011</a:t>
                      </a:r>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u="none" strike="noStrike" dirty="0">
                          <a:effectLst/>
                        </a:rPr>
                        <a:t>Fy 2010</a:t>
                      </a:r>
                      <a:endParaRPr lang="en-US" sz="1100" b="0" i="0" u="none" strike="noStrike" dirty="0">
                        <a:solidFill>
                          <a:srgbClr val="000000"/>
                        </a:solidFill>
                        <a:effectLst/>
                        <a:latin typeface="Calibri"/>
                      </a:endParaRPr>
                    </a:p>
                  </a:txBody>
                  <a:tcPr marL="0" marR="0" marT="0" marB="0" anchor="b"/>
                </a:tc>
                <a:tc>
                  <a:txBody>
                    <a:bodyPr/>
                    <a:lstStyle/>
                    <a:p>
                      <a:pPr algn="ctr" fontAlgn="b"/>
                      <a:r>
                        <a:rPr lang="en-US" sz="1100" u="none" strike="noStrike" dirty="0">
                          <a:effectLst/>
                        </a:rPr>
                        <a:t>Fy 2009</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endParaRPr lang="en-US" sz="1100" b="1"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October</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40,868.80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15,785.20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38,495.46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37,998.00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37,200.25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39,404.50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November</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39,401.58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21,504.60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22,729.62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35,051.70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37,643.50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32,226.75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December</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55,965.10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20,500.30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20,937.00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31,939.00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31,988.00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41,291.75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January</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24,008.60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15,924.90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23,468.60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31,572.45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29,438.79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35,103.75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February</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32,201.22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15,252.03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15,155.29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27,557.99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33,161.30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38,816.75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March</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41,281.80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26,823.00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25,061.81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36,305.66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37,071.67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40,826.00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April</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40,194.90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27,404.70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16,947.80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38,012.10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32,583.15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35,153.00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May</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36,181.60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30,159.11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11,584.60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35,012.90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30,862.10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27,907.50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June</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36,554.80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31,535.50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17,058.45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37,594.95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43,591.30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43,897.75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July</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a:t>
                      </a:r>
                      <a:r>
                        <a:rPr lang="en-US" sz="1100" b="1" u="none" strike="noStrike" dirty="0">
                          <a:effectLst/>
                        </a:rPr>
                        <a:t>28,500.00</a:t>
                      </a:r>
                      <a:r>
                        <a:rPr lang="en-US" sz="1100" u="none" strike="noStrike" dirty="0">
                          <a:effectLst/>
                        </a:rPr>
                        <a:t> </a:t>
                      </a:r>
                      <a:endParaRPr lang="en-US" sz="1100" b="1"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28,477.50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18,379.20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45,641.20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61,886.85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40,465.75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August</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a:t>
                      </a:r>
                      <a:r>
                        <a:rPr lang="en-US" sz="1100" b="1" u="none" strike="noStrike" dirty="0">
                          <a:effectLst/>
                        </a:rPr>
                        <a:t>26,130.00</a:t>
                      </a:r>
                      <a:r>
                        <a:rPr lang="en-US" sz="1100" u="none" strike="noStrike" dirty="0">
                          <a:effectLst/>
                        </a:rPr>
                        <a:t> </a:t>
                      </a:r>
                      <a:endParaRPr lang="en-US" sz="1100" b="1"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26,130.80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15,343.50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38,648.27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38,095.95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40,972.00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22003">
                <a:tc>
                  <a:txBody>
                    <a:bodyPr/>
                    <a:lstStyle/>
                    <a:p>
                      <a:pPr algn="l" fontAlgn="b"/>
                      <a:r>
                        <a:rPr lang="en-US" sz="1100" u="none" strike="noStrike" dirty="0">
                          <a:effectLst/>
                        </a:rPr>
                        <a:t>September</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a:t>
                      </a:r>
                      <a:r>
                        <a:rPr lang="en-US" sz="1100" b="1" u="none" strike="noStrike" dirty="0">
                          <a:effectLst/>
                        </a:rPr>
                        <a:t>32,840.00</a:t>
                      </a:r>
                      <a:r>
                        <a:rPr lang="en-US" sz="1100" u="none" strike="noStrike" dirty="0">
                          <a:effectLst/>
                        </a:rPr>
                        <a:t> </a:t>
                      </a:r>
                      <a:endParaRPr lang="en-US" sz="1100" b="1"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32,840.69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12,209.70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33,871.05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32,841.05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34,671.75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r h="233103">
                <a:tc>
                  <a:txBody>
                    <a:bodyPr/>
                    <a:lstStyle/>
                    <a:p>
                      <a:pPr algn="l" fontAlgn="b"/>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434,128.40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292,338.33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237,371.03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429,205.27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446,363.91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dirty="0">
                          <a:effectLst/>
                        </a:rPr>
                        <a:t> $  450,737.25 </a:t>
                      </a:r>
                      <a:endParaRPr lang="en-US" sz="1100" b="0" i="0" u="none" strike="noStrike" dirty="0">
                        <a:solidFill>
                          <a:srgbClr val="000000"/>
                        </a:solidFill>
                        <a:effectLst/>
                        <a:latin typeface="Calibri"/>
                      </a:endParaRPr>
                    </a:p>
                  </a:txBody>
                  <a:tcPr marL="0" marR="0" marT="0" marB="0" anchor="b"/>
                </a:tc>
                <a:tc>
                  <a:txBody>
                    <a:bodyPr/>
                    <a:lstStyle/>
                    <a:p>
                      <a:pPr algn="l" fontAlgn="b"/>
                      <a:endParaRPr lang="en-US" sz="1100" b="0" i="0" u="none" strike="noStrike" dirty="0">
                        <a:solidFill>
                          <a:srgbClr val="000000"/>
                        </a:solidFill>
                        <a:effectLst/>
                        <a:latin typeface="Calibri"/>
                      </a:endParaRPr>
                    </a:p>
                  </a:txBody>
                  <a:tcPr marL="0" marR="0" marT="0" marB="0" anchor="b"/>
                </a:tc>
              </a:tr>
            </a:tbl>
          </a:graphicData>
        </a:graphic>
      </p:graphicFrame>
    </p:spTree>
    <p:extLst>
      <p:ext uri="{BB962C8B-B14F-4D97-AF65-F5344CB8AC3E}">
        <p14:creationId xmlns:p14="http://schemas.microsoft.com/office/powerpoint/2010/main" val="986044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Weigh Station Revenue Allocation Differences Prior Years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2915332"/>
              </p:ext>
            </p:extLst>
          </p:nvPr>
        </p:nvGraphicFramePr>
        <p:xfrm>
          <a:off x="914400" y="1523996"/>
          <a:ext cx="6781799" cy="3790956"/>
        </p:xfrm>
        <a:graphic>
          <a:graphicData uri="http://schemas.openxmlformats.org/drawingml/2006/table">
            <a:tbl>
              <a:tblPr>
                <a:tableStyleId>{5C22544A-7EE6-4342-B048-85BDC9FD1C3A}</a:tableStyleId>
              </a:tblPr>
              <a:tblGrid>
                <a:gridCol w="3259469"/>
                <a:gridCol w="1314302"/>
                <a:gridCol w="1104014"/>
                <a:gridCol w="1104014"/>
              </a:tblGrid>
              <a:tr h="235744">
                <a:tc gridSpan="2">
                  <a:txBody>
                    <a:bodyPr/>
                    <a:lstStyle/>
                    <a:p>
                      <a:pPr algn="l" fontAlgn="b"/>
                      <a:r>
                        <a:rPr lang="en-US" sz="1000" u="none" strike="noStrike" dirty="0">
                          <a:effectLst/>
                        </a:rPr>
                        <a:t>Weigh Station Revenues vs Budget Difference</a:t>
                      </a:r>
                      <a:endParaRPr lang="en-US" sz="1000" b="1" i="0" u="none" strike="noStrike" dirty="0">
                        <a:solidFill>
                          <a:srgbClr val="000000"/>
                        </a:solidFill>
                        <a:effectLst/>
                        <a:latin typeface="Calibri"/>
                      </a:endParaRPr>
                    </a:p>
                  </a:txBody>
                  <a:tcPr marL="9525" marR="9525" marT="9525" marB="0" anchor="b"/>
                </a:tc>
                <a:tc hMerge="1">
                  <a:txBody>
                    <a:bodyPr/>
                    <a:lstStyle/>
                    <a:p>
                      <a:endParaRPr lang="en-US"/>
                    </a:p>
                  </a:txBody>
                  <a:tcPr/>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r>
              <a:tr h="235744">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u="none" strike="noStrike">
                          <a:effectLst/>
                        </a:rPr>
                        <a:t>Fy 2014</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u="none" strike="noStrike">
                          <a:effectLst/>
                        </a:rPr>
                        <a:t>Fy 2013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u="none" strike="noStrike">
                          <a:effectLst/>
                        </a:rPr>
                        <a:t>Fy 2012</a:t>
                      </a:r>
                      <a:endParaRPr lang="en-US" sz="1000" b="0" i="0" u="none" strike="noStrike">
                        <a:solidFill>
                          <a:srgbClr val="000000"/>
                        </a:solidFill>
                        <a:effectLst/>
                        <a:latin typeface="Calibri"/>
                      </a:endParaRPr>
                    </a:p>
                  </a:txBody>
                  <a:tcPr marL="9525" marR="9525" marT="9525" marB="0" anchor="b"/>
                </a:tc>
              </a:tr>
              <a:tr h="235744">
                <a:tc>
                  <a:txBody>
                    <a:bodyPr/>
                    <a:lstStyle/>
                    <a:p>
                      <a:pPr algn="l" fontAlgn="b"/>
                      <a:r>
                        <a:rPr lang="en-US" sz="1000" u="sng" strike="noStrike">
                          <a:effectLst/>
                        </a:rPr>
                        <a:t>Revenues</a:t>
                      </a:r>
                      <a:endParaRPr lang="en-US" sz="1000" b="0" i="0" u="sng" strike="noStrike">
                        <a:solidFill>
                          <a:srgbClr val="000000"/>
                        </a:solidFill>
                        <a:effectLst/>
                        <a:latin typeface="Calibri"/>
                      </a:endParaRPr>
                    </a:p>
                  </a:txBody>
                  <a:tcPr marL="9525" marR="9525" marT="9525" marB="0" anchor="b"/>
                </a:tc>
                <a:tc>
                  <a:txBody>
                    <a:bodyPr/>
                    <a:lstStyle/>
                    <a:p>
                      <a:pPr algn="l" fontAlgn="b"/>
                      <a:r>
                        <a:rPr lang="en-US" sz="1000" b="1" u="none" strike="noStrike">
                          <a:effectLst/>
                        </a:rPr>
                        <a:t> $      434,128.00 </a:t>
                      </a:r>
                      <a:endParaRPr lang="en-US" sz="1000" b="1" i="0" u="none" strike="noStrike">
                        <a:solidFill>
                          <a:srgbClr val="000000"/>
                        </a:solidFill>
                        <a:effectLst/>
                        <a:latin typeface="Calibri"/>
                      </a:endParaRPr>
                    </a:p>
                  </a:txBody>
                  <a:tcPr marL="9525" marR="9525" marT="9525" marB="0" anchor="b"/>
                </a:tc>
                <a:tc>
                  <a:txBody>
                    <a:bodyPr/>
                    <a:lstStyle/>
                    <a:p>
                      <a:pPr algn="l" fontAlgn="b"/>
                      <a:r>
                        <a:rPr lang="en-US" sz="1000" b="1" u="none" strike="noStrike">
                          <a:effectLst/>
                        </a:rPr>
                        <a:t> $ 292,338.00 </a:t>
                      </a:r>
                      <a:endParaRPr lang="en-US" sz="1000" b="1" i="0" u="none" strike="noStrike">
                        <a:solidFill>
                          <a:srgbClr val="000000"/>
                        </a:solidFill>
                        <a:effectLst/>
                        <a:latin typeface="Calibri"/>
                      </a:endParaRPr>
                    </a:p>
                  </a:txBody>
                  <a:tcPr marL="9525" marR="9525" marT="9525" marB="0" anchor="b"/>
                </a:tc>
                <a:tc>
                  <a:txBody>
                    <a:bodyPr/>
                    <a:lstStyle/>
                    <a:p>
                      <a:pPr algn="l" fontAlgn="b"/>
                      <a:r>
                        <a:rPr lang="en-US" sz="1000" b="1" u="none" strike="noStrike" dirty="0">
                          <a:effectLst/>
                        </a:rPr>
                        <a:t> $ 237,371.00 </a:t>
                      </a:r>
                      <a:endParaRPr lang="en-US" sz="1000" b="1" i="0" u="none" strike="noStrike" dirty="0">
                        <a:solidFill>
                          <a:srgbClr val="000000"/>
                        </a:solidFill>
                        <a:effectLst/>
                        <a:latin typeface="Calibri"/>
                      </a:endParaRPr>
                    </a:p>
                  </a:txBody>
                  <a:tcPr marL="9525" marR="9525" marT="9525" marB="0" anchor="b"/>
                </a:tc>
              </a:tr>
              <a:tr h="235744">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dirty="0">
                        <a:solidFill>
                          <a:srgbClr val="000000"/>
                        </a:solidFill>
                        <a:effectLst/>
                        <a:latin typeface="Calibri"/>
                      </a:endParaRPr>
                    </a:p>
                  </a:txBody>
                  <a:tcPr marL="9525" marR="9525" marT="9525" marB="0" anchor="b"/>
                </a:tc>
              </a:tr>
              <a:tr h="235744">
                <a:tc>
                  <a:txBody>
                    <a:bodyPr/>
                    <a:lstStyle/>
                    <a:p>
                      <a:pPr algn="l" fontAlgn="b"/>
                      <a:r>
                        <a:rPr lang="en-US" sz="1000" u="sng" strike="noStrike">
                          <a:effectLst/>
                        </a:rPr>
                        <a:t>Allocations</a:t>
                      </a:r>
                      <a:endParaRPr lang="en-US" sz="1000" b="0" i="0" u="sng"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r>
              <a:tr h="235744">
                <a:tc>
                  <a:txBody>
                    <a:bodyPr/>
                    <a:lstStyle/>
                    <a:p>
                      <a:pPr algn="l" fontAlgn="b"/>
                      <a:r>
                        <a:rPr lang="en-US" sz="900" u="none" strike="noStrike">
                          <a:effectLst/>
                        </a:rPr>
                        <a:t>Road and Bridge Fund Operations</a:t>
                      </a:r>
                      <a:endParaRPr lang="en-US" sz="9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(280,000.00)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(280,000.00)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(280,000.00)</a:t>
                      </a:r>
                      <a:endParaRPr lang="en-US" sz="1000" b="0" i="0" u="none" strike="noStrike">
                        <a:solidFill>
                          <a:srgbClr val="000000"/>
                        </a:solidFill>
                        <a:effectLst/>
                        <a:latin typeface="Calibri"/>
                      </a:endParaRPr>
                    </a:p>
                  </a:txBody>
                  <a:tcPr marL="9525" marR="9525" marT="9525" marB="0" anchor="b"/>
                </a:tc>
              </a:tr>
              <a:tr h="235744">
                <a:tc>
                  <a:txBody>
                    <a:bodyPr/>
                    <a:lstStyle/>
                    <a:p>
                      <a:pPr algn="l" fontAlgn="b"/>
                      <a:r>
                        <a:rPr lang="en-US" sz="900" u="none" strike="noStrike">
                          <a:effectLst/>
                        </a:rPr>
                        <a:t>Court  Clerk at Justice of Peace Precinct 4</a:t>
                      </a:r>
                      <a:endParaRPr lang="en-US" sz="9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(43,761.00)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(43,761.00)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(43,761.00)</a:t>
                      </a:r>
                      <a:endParaRPr lang="en-US" sz="1000" b="0" i="0" u="none" strike="noStrike">
                        <a:solidFill>
                          <a:srgbClr val="000000"/>
                        </a:solidFill>
                        <a:effectLst/>
                        <a:latin typeface="Calibri"/>
                      </a:endParaRPr>
                    </a:p>
                  </a:txBody>
                  <a:tcPr marL="9525" marR="9525" marT="9525" marB="0" anchor="b"/>
                </a:tc>
              </a:tr>
              <a:tr h="254796">
                <a:tc>
                  <a:txBody>
                    <a:bodyPr/>
                    <a:lstStyle/>
                    <a:p>
                      <a:pPr algn="l" fontAlgn="b"/>
                      <a:r>
                        <a:rPr lang="en-US" sz="900" u="none" strike="noStrike">
                          <a:effectLst/>
                        </a:rPr>
                        <a:t>Operations of the Weigh Station</a:t>
                      </a:r>
                      <a:endParaRPr lang="en-US" sz="9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(25,187.00)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(25,187.00)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(25,187.00)</a:t>
                      </a:r>
                      <a:endParaRPr lang="en-US" sz="1000" b="0" i="0" u="none" strike="noStrike">
                        <a:solidFill>
                          <a:srgbClr val="000000"/>
                        </a:solidFill>
                        <a:effectLst/>
                        <a:latin typeface="Calibri"/>
                      </a:endParaRPr>
                    </a:p>
                  </a:txBody>
                  <a:tcPr marL="9525" marR="9525" marT="9525" marB="0" anchor="b"/>
                </a:tc>
              </a:tr>
              <a:tr h="235744">
                <a:tc>
                  <a:txBody>
                    <a:bodyPr/>
                    <a:lstStyle/>
                    <a:p>
                      <a:pPr algn="l" fontAlgn="b"/>
                      <a:r>
                        <a:rPr lang="en-US" sz="900" u="none" strike="noStrike">
                          <a:effectLst/>
                        </a:rPr>
                        <a:t>Part Time Person for DPS at Weigh Station</a:t>
                      </a:r>
                      <a:endParaRPr lang="en-US" sz="9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(16,524.00)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(16,524.00)</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(16,524.00)</a:t>
                      </a:r>
                      <a:endParaRPr lang="en-US" sz="1000" b="0" i="0" u="none" strike="noStrike">
                        <a:solidFill>
                          <a:srgbClr val="000000"/>
                        </a:solidFill>
                        <a:effectLst/>
                        <a:latin typeface="Calibri"/>
                      </a:endParaRPr>
                    </a:p>
                  </a:txBody>
                  <a:tcPr marL="9525" marR="9525" marT="9525" marB="0" anchor="b"/>
                </a:tc>
              </a:tr>
              <a:tr h="235744">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b="1" u="none" strike="noStrike" dirty="0">
                          <a:effectLst/>
                        </a:rPr>
                        <a:t>        (365,472.00)</a:t>
                      </a:r>
                      <a:endParaRPr lang="en-US" sz="1000" b="1" i="0" u="none" strike="noStrike" dirty="0">
                        <a:solidFill>
                          <a:srgbClr val="000000"/>
                        </a:solidFill>
                        <a:effectLst/>
                        <a:latin typeface="Calibri"/>
                      </a:endParaRPr>
                    </a:p>
                  </a:txBody>
                  <a:tcPr marL="9525" marR="9525" marT="9525" marB="0" anchor="b"/>
                </a:tc>
                <a:tc>
                  <a:txBody>
                    <a:bodyPr/>
                    <a:lstStyle/>
                    <a:p>
                      <a:pPr algn="l" fontAlgn="b"/>
                      <a:r>
                        <a:rPr lang="en-US" sz="1000" b="1" u="none" strike="noStrike">
                          <a:effectLst/>
                        </a:rPr>
                        <a:t>   (365,472.00)</a:t>
                      </a:r>
                      <a:endParaRPr lang="en-US" sz="1000" b="1" i="0" u="none" strike="noStrike">
                        <a:solidFill>
                          <a:srgbClr val="000000"/>
                        </a:solidFill>
                        <a:effectLst/>
                        <a:latin typeface="Calibri"/>
                      </a:endParaRPr>
                    </a:p>
                  </a:txBody>
                  <a:tcPr marL="9525" marR="9525" marT="9525" marB="0" anchor="b"/>
                </a:tc>
                <a:tc>
                  <a:txBody>
                    <a:bodyPr/>
                    <a:lstStyle/>
                    <a:p>
                      <a:pPr algn="l" fontAlgn="b"/>
                      <a:r>
                        <a:rPr lang="en-US" sz="1000" b="1" u="none" strike="noStrike" dirty="0">
                          <a:effectLst/>
                        </a:rPr>
                        <a:t>   (365,472.00)</a:t>
                      </a:r>
                      <a:endParaRPr lang="en-US" sz="1000" b="1" i="0" u="none" strike="noStrike" dirty="0">
                        <a:solidFill>
                          <a:srgbClr val="000000"/>
                        </a:solidFill>
                        <a:effectLst/>
                        <a:latin typeface="Calibri"/>
                      </a:endParaRPr>
                    </a:p>
                  </a:txBody>
                  <a:tcPr marL="9525" marR="9525" marT="9525" marB="0" anchor="b"/>
                </a:tc>
              </a:tr>
              <a:tr h="235744">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dirty="0">
                        <a:solidFill>
                          <a:srgbClr val="000000"/>
                        </a:solidFill>
                        <a:effectLst/>
                        <a:latin typeface="Calibri"/>
                      </a:endParaRPr>
                    </a:p>
                  </a:txBody>
                  <a:tcPr marL="9525" marR="9525" marT="9525" marB="0" anchor="b"/>
                </a:tc>
              </a:tr>
              <a:tr h="235744">
                <a:tc>
                  <a:txBody>
                    <a:bodyPr/>
                    <a:lstStyle/>
                    <a:p>
                      <a:pPr algn="l" fontAlgn="b"/>
                      <a:r>
                        <a:rPr lang="en-US" sz="1000" u="none" strike="noStrike">
                          <a:effectLst/>
                        </a:rPr>
                        <a:t>Difference Revenues Allocations</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68,633.40 </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(73,133.67)</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(128,100.97)</a:t>
                      </a:r>
                      <a:endParaRPr lang="en-US" sz="1000" b="0" i="0" u="none" strike="noStrike">
                        <a:solidFill>
                          <a:srgbClr val="000000"/>
                        </a:solidFill>
                        <a:effectLst/>
                        <a:latin typeface="Calibri"/>
                      </a:endParaRPr>
                    </a:p>
                  </a:txBody>
                  <a:tcPr marL="9525" marR="9525" marT="9525" marB="0" anchor="b"/>
                </a:tc>
              </a:tr>
              <a:tr h="235744">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r>
              <a:tr h="235744">
                <a:tc>
                  <a:txBody>
                    <a:bodyPr/>
                    <a:lstStyle/>
                    <a:p>
                      <a:pPr algn="l" fontAlgn="b"/>
                      <a:r>
                        <a:rPr lang="en-US" sz="1000" u="none" strike="noStrike">
                          <a:effectLst/>
                        </a:rPr>
                        <a:t>Total for last two years </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dirty="0">
                          <a:effectLst/>
                        </a:rPr>
                        <a:t>        (201,234.64)</a:t>
                      </a:r>
                      <a:endParaRPr lang="en-US" sz="1000" b="0" i="0" u="none" strike="noStrike" dirty="0">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r>
              <a:tr h="235744">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r>
              <a:tr h="235744">
                <a:tc>
                  <a:txBody>
                    <a:bodyPr/>
                    <a:lstStyle/>
                    <a:p>
                      <a:pPr algn="l" fontAlgn="b"/>
                      <a:r>
                        <a:rPr lang="en-US" sz="1000" u="none" strike="noStrike">
                          <a:effectLst/>
                        </a:rPr>
                        <a:t>To recoup in future years</a:t>
                      </a:r>
                      <a:endParaRPr lang="en-US" sz="1000" b="0" i="0" u="none" strike="noStrike">
                        <a:solidFill>
                          <a:srgbClr val="000000"/>
                        </a:solidFill>
                        <a:effectLst/>
                        <a:latin typeface="Calibri"/>
                      </a:endParaRPr>
                    </a:p>
                  </a:txBody>
                  <a:tcPr marL="9525" marR="9525" marT="9525" marB="0" anchor="b"/>
                </a:tc>
                <a:tc>
                  <a:txBody>
                    <a:bodyPr/>
                    <a:lstStyle/>
                    <a:p>
                      <a:pPr algn="l" fontAlgn="b"/>
                      <a:r>
                        <a:rPr lang="en-US" sz="1000" u="none" strike="noStrike">
                          <a:effectLst/>
                        </a:rPr>
                        <a:t>        (132,601.24)</a:t>
                      </a:r>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a:solidFill>
                          <a:srgbClr val="000000"/>
                        </a:solidFill>
                        <a:effectLst/>
                        <a:latin typeface="Calibri"/>
                      </a:endParaRPr>
                    </a:p>
                  </a:txBody>
                  <a:tcPr marL="9525" marR="9525" marT="9525" marB="0" anchor="b"/>
                </a:tc>
                <a:tc>
                  <a:txBody>
                    <a:bodyPr/>
                    <a:lstStyle/>
                    <a:p>
                      <a:pPr algn="l" fontAlgn="b"/>
                      <a:endParaRPr lang="en-US" sz="10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91877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sz="2800" dirty="0" smtClean="0"/>
              <a:t>Weigh Station Revenues</a:t>
            </a:r>
            <a:endParaRPr lang="en-US" sz="2800" dirty="0"/>
          </a:p>
        </p:txBody>
      </p:sp>
      <p:sp>
        <p:nvSpPr>
          <p:cNvPr id="3" name="Content Placeholder 2"/>
          <p:cNvSpPr>
            <a:spLocks noGrp="1"/>
          </p:cNvSpPr>
          <p:nvPr>
            <p:ph idx="1"/>
          </p:nvPr>
        </p:nvSpPr>
        <p:spPr>
          <a:xfrm>
            <a:off x="457200" y="1219200"/>
            <a:ext cx="7620000" cy="5181600"/>
          </a:xfrm>
        </p:spPr>
        <p:txBody>
          <a:bodyPr>
            <a:normAutofit fontScale="92500"/>
          </a:bodyPr>
          <a:lstStyle/>
          <a:p>
            <a:r>
              <a:rPr lang="en-US" dirty="0"/>
              <a:t>In past years, the reduction in Weigh Station revenues resulted in approximately a </a:t>
            </a:r>
            <a:r>
              <a:rPr lang="en-US" dirty="0" smtClean="0"/>
              <a:t>$201,234 </a:t>
            </a:r>
            <a:r>
              <a:rPr lang="en-US" dirty="0"/>
              <a:t>loss of revenues to the General Fund and Road and Bridge Funds over </a:t>
            </a:r>
            <a:r>
              <a:rPr lang="en-US" dirty="0" smtClean="0"/>
              <a:t>costs - including </a:t>
            </a:r>
            <a:r>
              <a:rPr lang="en-US" dirty="0"/>
              <a:t>the  Road and Bridge Projects </a:t>
            </a:r>
            <a:r>
              <a:rPr lang="en-US" dirty="0" smtClean="0"/>
              <a:t>allocation being  </a:t>
            </a:r>
            <a:r>
              <a:rPr lang="en-US" dirty="0"/>
              <a:t>reduced by $</a:t>
            </a:r>
            <a:r>
              <a:rPr lang="en-US" dirty="0" smtClean="0"/>
              <a:t>150,000 </a:t>
            </a:r>
            <a:r>
              <a:rPr lang="en-US" dirty="0"/>
              <a:t>in one of the years.  </a:t>
            </a:r>
            <a:endParaRPr lang="en-US" dirty="0" smtClean="0"/>
          </a:p>
          <a:p>
            <a:endParaRPr lang="en-US" dirty="0"/>
          </a:p>
          <a:p>
            <a:r>
              <a:rPr lang="en-US" dirty="0" smtClean="0"/>
              <a:t>The </a:t>
            </a:r>
            <a:r>
              <a:rPr lang="en-US" dirty="0"/>
              <a:t>current budget as presented </a:t>
            </a:r>
            <a:r>
              <a:rPr lang="en-US" dirty="0" smtClean="0"/>
              <a:t>includes </a:t>
            </a:r>
            <a:r>
              <a:rPr lang="en-US" dirty="0"/>
              <a:t> $106,690 </a:t>
            </a:r>
            <a:r>
              <a:rPr lang="en-US" dirty="0" smtClean="0"/>
              <a:t> more in estimated Weigh Station </a:t>
            </a:r>
            <a:r>
              <a:rPr lang="en-US" dirty="0"/>
              <a:t>revenues </a:t>
            </a:r>
            <a:r>
              <a:rPr lang="en-US" dirty="0" smtClean="0"/>
              <a:t>in the Road and Bridge Fund for the current year than what was budgeted</a:t>
            </a:r>
          </a:p>
          <a:p>
            <a:endParaRPr lang="en-US" dirty="0" smtClean="0"/>
          </a:p>
          <a:p>
            <a:r>
              <a:rPr lang="en-US" dirty="0" smtClean="0"/>
              <a:t>This shows up as a  </a:t>
            </a:r>
            <a:r>
              <a:rPr lang="en-US" dirty="0"/>
              <a:t>one-time allocation </a:t>
            </a:r>
            <a:r>
              <a:rPr lang="en-US" dirty="0" smtClean="0"/>
              <a:t>in the FY 2014-2015 Road and Bridge allocations</a:t>
            </a:r>
          </a:p>
          <a:p>
            <a:endParaRPr lang="en-US" dirty="0"/>
          </a:p>
          <a:p>
            <a:r>
              <a:rPr lang="en-US" dirty="0" smtClean="0"/>
              <a:t>Fy 2014-2015 weigh station revenues are budgeted at the current level of revenues (could be risky in that this is volatile, so revenues are treated as available for one-time allocations)</a:t>
            </a:r>
            <a:endParaRPr lang="en-US" dirty="0"/>
          </a:p>
        </p:txBody>
      </p:sp>
    </p:spTree>
    <p:extLst>
      <p:ext uri="{BB962C8B-B14F-4D97-AF65-F5344CB8AC3E}">
        <p14:creationId xmlns:p14="http://schemas.microsoft.com/office/powerpoint/2010/main" val="3210780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US" sz="3200" dirty="0" smtClean="0"/>
              <a:t/>
            </a:r>
            <a:br>
              <a:rPr lang="en-US" sz="3200" dirty="0" smtClean="0"/>
            </a:br>
            <a:r>
              <a:rPr lang="en-US" sz="2800" dirty="0" smtClean="0"/>
              <a:t>Weigh Station Revenues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7620000" cy="5410200"/>
          </a:xfrm>
        </p:spPr>
        <p:txBody>
          <a:bodyPr>
            <a:normAutofit/>
          </a:bodyPr>
          <a:lstStyle/>
          <a:p>
            <a:r>
              <a:rPr lang="en-US" sz="2800" dirty="0" smtClean="0"/>
              <a:t>It will take approximately 2 years to recoup the ‘loss’ at the current collections. Decision to be made as to how Court wishes to address this and the resuming of the split between the Road and Bridge-Bridge projects and set-aside for Weigh Station and DPS use of the funds</a:t>
            </a:r>
          </a:p>
          <a:p>
            <a:endParaRPr lang="en-US" sz="2800" dirty="0" smtClean="0"/>
          </a:p>
          <a:p>
            <a:r>
              <a:rPr lang="en-US" sz="2800" dirty="0" smtClean="0"/>
              <a:t>There is currently a part-time person paid by the County that works at the weigh station.</a:t>
            </a:r>
          </a:p>
          <a:p>
            <a:endParaRPr lang="en-US" sz="3200" dirty="0" smtClean="0"/>
          </a:p>
        </p:txBody>
      </p:sp>
    </p:spTree>
    <p:extLst>
      <p:ext uri="{BB962C8B-B14F-4D97-AF65-F5344CB8AC3E}">
        <p14:creationId xmlns:p14="http://schemas.microsoft.com/office/powerpoint/2010/main" val="231165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Autofit/>
          </a:bodyPr>
          <a:lstStyle/>
          <a:p>
            <a:r>
              <a:rPr lang="en-US" sz="2800" dirty="0" smtClean="0">
                <a:solidFill>
                  <a:schemeClr val="tx2"/>
                </a:solidFill>
              </a:rPr>
              <a:t/>
            </a:r>
            <a:br>
              <a:rPr lang="en-US" sz="2800" dirty="0" smtClean="0">
                <a:solidFill>
                  <a:schemeClr val="tx2"/>
                </a:solidFill>
              </a:rPr>
            </a:br>
            <a:r>
              <a:rPr lang="en-US" sz="3600" dirty="0" smtClean="0">
                <a:solidFill>
                  <a:schemeClr val="tx2"/>
                </a:solidFill>
              </a:rPr>
              <a:t>What are we seeing going into the budget?</a:t>
            </a:r>
            <a:r>
              <a:rPr lang="en-US" sz="2800" dirty="0" smtClean="0">
                <a:solidFill>
                  <a:schemeClr val="tx2"/>
                </a:solidFill>
              </a:rPr>
              <a:t/>
            </a:r>
            <a:br>
              <a:rPr lang="en-US" sz="2800" dirty="0" smtClean="0">
                <a:solidFill>
                  <a:schemeClr val="tx2"/>
                </a:solidFill>
              </a:rPr>
            </a:br>
            <a:endParaRPr lang="en-US" sz="2800" dirty="0">
              <a:solidFill>
                <a:schemeClr val="tx2"/>
              </a:solidFill>
            </a:endParaRPr>
          </a:p>
        </p:txBody>
      </p:sp>
      <p:sp>
        <p:nvSpPr>
          <p:cNvPr id="3" name="Content Placeholder 2"/>
          <p:cNvSpPr>
            <a:spLocks noGrp="1"/>
          </p:cNvSpPr>
          <p:nvPr>
            <p:ph idx="4294967295"/>
          </p:nvPr>
        </p:nvSpPr>
        <p:spPr>
          <a:xfrm>
            <a:off x="0" y="990600"/>
            <a:ext cx="7620000" cy="5410200"/>
          </a:xfrm>
        </p:spPr>
        <p:txBody>
          <a:bodyPr>
            <a:normAutofit/>
          </a:bodyPr>
          <a:lstStyle/>
          <a:p>
            <a:pPr marL="342900" indent="-342900"/>
            <a:endParaRPr lang="en-US" sz="3200" dirty="0" smtClean="0"/>
          </a:p>
          <a:p>
            <a:pPr marL="342900" indent="-342900"/>
            <a:r>
              <a:rPr lang="en-US" sz="3200" dirty="0" smtClean="0"/>
              <a:t>Move </a:t>
            </a:r>
            <a:r>
              <a:rPr lang="en-US" sz="3200" baseline="0" dirty="0" smtClean="0"/>
              <a:t>to the new Jail and the closing of the old jail</a:t>
            </a:r>
          </a:p>
          <a:p>
            <a:pPr marL="342900" indent="-342900"/>
            <a:endParaRPr lang="en-US" sz="3200" baseline="0" dirty="0" smtClean="0"/>
          </a:p>
          <a:p>
            <a:pPr marL="342900" marR="0" indent="-342900" algn="l" defTabSz="914400" rtl="0" eaLnBrk="1" fontAlgn="auto" latinLnBrk="0" hangingPunct="1">
              <a:lnSpc>
                <a:spcPct val="100000"/>
              </a:lnSpc>
              <a:spcBef>
                <a:spcPct val="20000"/>
              </a:spcBef>
              <a:spcAft>
                <a:spcPts val="0"/>
              </a:spcAft>
              <a:buClrTx/>
              <a:buSzTx/>
              <a:tabLst/>
              <a:defRPr/>
            </a:pPr>
            <a:r>
              <a:rPr lang="en-US" sz="3200" kern="1200" dirty="0" smtClean="0">
                <a:solidFill>
                  <a:schemeClr val="tx1"/>
                </a:solidFill>
                <a:effectLst/>
                <a:latin typeface="+mn-lt"/>
                <a:ea typeface="+mn-ea"/>
                <a:cs typeface="+mn-cs"/>
              </a:rPr>
              <a:t>First full year of operations cost of new jail and full time staffing is  included in the budget as well as the budgeting for the IT person added last year at full time</a:t>
            </a:r>
          </a:p>
          <a:p>
            <a:endParaRPr lang="en-US" dirty="0" smtClean="0"/>
          </a:p>
        </p:txBody>
      </p:sp>
    </p:spTree>
    <p:extLst>
      <p:ext uri="{BB962C8B-B14F-4D97-AF65-F5344CB8AC3E}">
        <p14:creationId xmlns:p14="http://schemas.microsoft.com/office/powerpoint/2010/main" val="2200377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en-US" sz="2800" dirty="0" smtClean="0"/>
              <a:t>Bridge Projects  and Stubblefield Bridge Project</a:t>
            </a:r>
            <a:endParaRPr lang="en-US" sz="2800" dirty="0"/>
          </a:p>
        </p:txBody>
      </p:sp>
      <p:sp>
        <p:nvSpPr>
          <p:cNvPr id="3" name="Content Placeholder 2"/>
          <p:cNvSpPr>
            <a:spLocks noGrp="1"/>
          </p:cNvSpPr>
          <p:nvPr>
            <p:ph idx="1"/>
          </p:nvPr>
        </p:nvSpPr>
        <p:spPr>
          <a:xfrm>
            <a:off x="457200" y="1219200"/>
            <a:ext cx="7620000" cy="5486400"/>
          </a:xfrm>
        </p:spPr>
        <p:txBody>
          <a:bodyPr>
            <a:normAutofit/>
          </a:bodyPr>
          <a:lstStyle/>
          <a:p>
            <a:r>
              <a:rPr lang="en-US" sz="2800" dirty="0"/>
              <a:t>Current balance in the Road and Bridge Project Fund for Bridge Projects is $</a:t>
            </a:r>
            <a:r>
              <a:rPr lang="en-US" sz="2800" dirty="0" smtClean="0"/>
              <a:t>120,753</a:t>
            </a:r>
          </a:p>
          <a:p>
            <a:endParaRPr lang="en-US" sz="2800" dirty="0"/>
          </a:p>
          <a:p>
            <a:r>
              <a:rPr lang="en-US" sz="2800" dirty="0" smtClean="0"/>
              <a:t>Stubblefield Bridge Project is in preliminary stages with proceeding to next step requiring  funding</a:t>
            </a:r>
            <a:endParaRPr lang="en-US" sz="2800" dirty="0"/>
          </a:p>
          <a:p>
            <a:endParaRPr lang="en-US" sz="2800" dirty="0" smtClean="0"/>
          </a:p>
          <a:p>
            <a:r>
              <a:rPr lang="en-US" sz="2800" dirty="0" smtClean="0"/>
              <a:t>Based on agenda item May 12, 2014 –Local match for project was estimated to be $424,769</a:t>
            </a:r>
          </a:p>
          <a:p>
            <a:endParaRPr lang="en-US" sz="2800" dirty="0"/>
          </a:p>
          <a:p>
            <a:endParaRPr lang="en-US" sz="2800" dirty="0" smtClean="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955307386"/>
              </p:ext>
            </p:extLst>
          </p:nvPr>
        </p:nvGraphicFramePr>
        <p:xfrm>
          <a:off x="1371600" y="5638800"/>
          <a:ext cx="5447030" cy="1005841"/>
        </p:xfrm>
        <a:graphic>
          <a:graphicData uri="http://schemas.openxmlformats.org/drawingml/2006/table">
            <a:tbl>
              <a:tblPr>
                <a:tableStyleId>{5C22544A-7EE6-4342-B048-85BDC9FD1C3A}</a:tableStyleId>
              </a:tblPr>
              <a:tblGrid>
                <a:gridCol w="2386330"/>
                <a:gridCol w="1308100"/>
                <a:gridCol w="1752600"/>
              </a:tblGrid>
              <a:tr h="0">
                <a:tc>
                  <a:txBody>
                    <a:bodyPr/>
                    <a:lstStyle/>
                    <a:p>
                      <a:pPr marL="0" marR="0" algn="ctr" eaLnBrk="0">
                        <a:lnSpc>
                          <a:spcPct val="115000"/>
                        </a:lnSpc>
                        <a:spcBef>
                          <a:spcPts val="0"/>
                        </a:spcBef>
                        <a:spcAft>
                          <a:spcPts val="0"/>
                        </a:spcAft>
                      </a:pPr>
                      <a:r>
                        <a:rPr lang="en-US" sz="1300" spc="-20">
                          <a:effectLst/>
                        </a:rPr>
                        <a:t>Fund Source</a:t>
                      </a:r>
                      <a:endParaRPr lang="en-US" sz="1200">
                        <a:effectLst/>
                        <a:latin typeface="Times New Roman"/>
                        <a:ea typeface="Times New Roman"/>
                      </a:endParaRPr>
                    </a:p>
                  </a:txBody>
                  <a:tcPr marL="0" marR="0" marT="0" marB="0" anchor="ctr"/>
                </a:tc>
                <a:tc>
                  <a:txBody>
                    <a:bodyPr/>
                    <a:lstStyle/>
                    <a:p>
                      <a:pPr marL="0" marR="0" algn="ctr" eaLnBrk="0">
                        <a:lnSpc>
                          <a:spcPct val="115000"/>
                        </a:lnSpc>
                        <a:spcBef>
                          <a:spcPts val="0"/>
                        </a:spcBef>
                        <a:spcAft>
                          <a:spcPts val="0"/>
                        </a:spcAft>
                      </a:pPr>
                      <a:r>
                        <a:rPr lang="en-US" sz="1300">
                          <a:effectLst/>
                        </a:rPr>
                        <a:t>Amount</a:t>
                      </a:r>
                      <a:endParaRPr lang="en-US" sz="1200">
                        <a:effectLst/>
                        <a:latin typeface="Times New Roman"/>
                        <a:ea typeface="Times New Roman"/>
                      </a:endParaRPr>
                    </a:p>
                  </a:txBody>
                  <a:tcPr marL="0" marR="0" marT="0" marB="0" anchor="ctr"/>
                </a:tc>
                <a:tc>
                  <a:txBody>
                    <a:bodyPr/>
                    <a:lstStyle/>
                    <a:p>
                      <a:pPr marL="0" marR="0" algn="ctr" eaLnBrk="0">
                        <a:lnSpc>
                          <a:spcPct val="115000"/>
                        </a:lnSpc>
                        <a:spcBef>
                          <a:spcPts val="0"/>
                        </a:spcBef>
                        <a:spcAft>
                          <a:spcPts val="0"/>
                        </a:spcAft>
                      </a:pPr>
                      <a:r>
                        <a:rPr lang="en-US" sz="1300" spc="-20">
                          <a:effectLst/>
                        </a:rPr>
                        <a:t>Comments</a:t>
                      </a:r>
                      <a:endParaRPr lang="en-US" sz="1200">
                        <a:effectLst/>
                        <a:latin typeface="Times New Roman"/>
                        <a:ea typeface="Times New Roman"/>
                      </a:endParaRPr>
                    </a:p>
                  </a:txBody>
                  <a:tcPr marL="0" marR="0" marT="0" marB="0" anchor="ctr"/>
                </a:tc>
              </a:tr>
              <a:tr h="0">
                <a:tc>
                  <a:txBody>
                    <a:bodyPr/>
                    <a:lstStyle/>
                    <a:p>
                      <a:pPr marL="0" marR="0" algn="ctr" eaLnBrk="0">
                        <a:lnSpc>
                          <a:spcPct val="115000"/>
                        </a:lnSpc>
                        <a:spcBef>
                          <a:spcPts val="0"/>
                        </a:spcBef>
                        <a:spcAft>
                          <a:spcPts val="0"/>
                        </a:spcAft>
                      </a:pPr>
                      <a:r>
                        <a:rPr lang="en-US" sz="1150" spc="-30">
                          <a:effectLst/>
                        </a:rPr>
                        <a:t>Texas Federal Lands Access Program</a:t>
                      </a:r>
                      <a:br>
                        <a:rPr lang="en-US" sz="1150" spc="-30">
                          <a:effectLst/>
                        </a:rPr>
                      </a:br>
                      <a:r>
                        <a:rPr lang="en-US" sz="1150">
                          <a:effectLst/>
                        </a:rPr>
                        <a:t>Funds</a:t>
                      </a:r>
                      <a:endParaRPr lang="en-US" sz="1200">
                        <a:effectLst/>
                        <a:latin typeface="Times New Roman"/>
                        <a:ea typeface="Times New Roman"/>
                      </a:endParaRPr>
                    </a:p>
                  </a:txBody>
                  <a:tcPr marL="0" marR="0" marT="0" marB="0"/>
                </a:tc>
                <a:tc>
                  <a:txBody>
                    <a:bodyPr/>
                    <a:lstStyle/>
                    <a:p>
                      <a:pPr marL="0" marR="0" algn="ctr" eaLnBrk="0">
                        <a:lnSpc>
                          <a:spcPct val="115000"/>
                        </a:lnSpc>
                        <a:spcBef>
                          <a:spcPts val="0"/>
                        </a:spcBef>
                        <a:spcAft>
                          <a:spcPts val="0"/>
                        </a:spcAft>
                      </a:pPr>
                      <a:r>
                        <a:rPr lang="en-US" sz="1150" spc="-50">
                          <a:effectLst/>
                        </a:rPr>
                        <a:t>$1,722,699</a:t>
                      </a:r>
                      <a:endParaRPr lang="en-US" sz="1200">
                        <a:effectLst/>
                        <a:latin typeface="Times New Roman"/>
                        <a:ea typeface="Times New Roman"/>
                      </a:endParaRPr>
                    </a:p>
                  </a:txBody>
                  <a:tcPr marL="0" marR="0" marT="0" marB="0" anchor="ctr"/>
                </a:tc>
                <a:tc>
                  <a:txBody>
                    <a:bodyPr/>
                    <a:lstStyle/>
                    <a:p>
                      <a:pPr marL="0" marR="0" algn="ctr" eaLnBrk="0">
                        <a:lnSpc>
                          <a:spcPct val="115000"/>
                        </a:lnSpc>
                        <a:spcBef>
                          <a:spcPts val="0"/>
                        </a:spcBef>
                        <a:spcAft>
                          <a:spcPts val="0"/>
                        </a:spcAft>
                      </a:pPr>
                      <a:r>
                        <a:rPr lang="en-US" sz="1150">
                          <a:effectLst/>
                        </a:rPr>
                        <a:t>80.22%</a:t>
                      </a:r>
                      <a:endParaRPr lang="en-US" sz="1200">
                        <a:effectLst/>
                        <a:latin typeface="Times New Roman"/>
                        <a:ea typeface="Times New Roman"/>
                      </a:endParaRPr>
                    </a:p>
                  </a:txBody>
                  <a:tcPr marL="0" marR="0" marT="0" marB="0" anchor="ctr"/>
                </a:tc>
              </a:tr>
              <a:tr h="0">
                <a:tc>
                  <a:txBody>
                    <a:bodyPr/>
                    <a:lstStyle/>
                    <a:p>
                      <a:pPr marL="0" marR="0" algn="ctr" eaLnBrk="0">
                        <a:lnSpc>
                          <a:spcPct val="115000"/>
                        </a:lnSpc>
                        <a:spcBef>
                          <a:spcPts val="0"/>
                        </a:spcBef>
                        <a:spcAft>
                          <a:spcPts val="0"/>
                        </a:spcAft>
                      </a:pPr>
                      <a:r>
                        <a:rPr lang="en-US" sz="1150" spc="-40">
                          <a:effectLst/>
                        </a:rPr>
                        <a:t>Local Match — Walker County, Texas</a:t>
                      </a:r>
                      <a:endParaRPr lang="en-US" sz="1200">
                        <a:effectLst/>
                        <a:latin typeface="Times New Roman"/>
                        <a:ea typeface="Times New Roman"/>
                      </a:endParaRPr>
                    </a:p>
                  </a:txBody>
                  <a:tcPr marL="0" marR="0" marT="0" marB="0" anchor="ctr"/>
                </a:tc>
                <a:tc>
                  <a:txBody>
                    <a:bodyPr/>
                    <a:lstStyle/>
                    <a:p>
                      <a:pPr marL="0" marR="0" algn="ctr" eaLnBrk="0">
                        <a:lnSpc>
                          <a:spcPct val="115000"/>
                        </a:lnSpc>
                        <a:spcBef>
                          <a:spcPts val="0"/>
                        </a:spcBef>
                        <a:spcAft>
                          <a:spcPts val="0"/>
                        </a:spcAft>
                      </a:pPr>
                      <a:r>
                        <a:rPr lang="en-US" sz="1150">
                          <a:effectLst/>
                        </a:rPr>
                        <a:t>$424,769</a:t>
                      </a:r>
                      <a:endParaRPr lang="en-US" sz="1200">
                        <a:effectLst/>
                        <a:latin typeface="Times New Roman"/>
                        <a:ea typeface="Times New Roman"/>
                      </a:endParaRPr>
                    </a:p>
                  </a:txBody>
                  <a:tcPr marL="0" marR="0" marT="0" marB="0" anchor="ctr"/>
                </a:tc>
                <a:tc>
                  <a:txBody>
                    <a:bodyPr/>
                    <a:lstStyle/>
                    <a:p>
                      <a:pPr marL="0" marR="0" algn="ctr" eaLnBrk="0">
                        <a:lnSpc>
                          <a:spcPct val="115000"/>
                        </a:lnSpc>
                        <a:spcBef>
                          <a:spcPts val="0"/>
                        </a:spcBef>
                        <a:spcAft>
                          <a:spcPts val="0"/>
                        </a:spcAft>
                      </a:pPr>
                      <a:r>
                        <a:rPr lang="en-US" sz="1150" spc="-40">
                          <a:effectLst/>
                        </a:rPr>
                        <a:t>19.78% Hard Match</a:t>
                      </a:r>
                      <a:endParaRPr lang="en-US" sz="1200">
                        <a:effectLst/>
                        <a:latin typeface="Times New Roman"/>
                        <a:ea typeface="Times New Roman"/>
                      </a:endParaRPr>
                    </a:p>
                  </a:txBody>
                  <a:tcPr marL="0" marR="0" marT="0" marB="0" anchor="ctr"/>
                </a:tc>
              </a:tr>
              <a:tr h="0">
                <a:tc>
                  <a:txBody>
                    <a:bodyPr/>
                    <a:lstStyle/>
                    <a:p>
                      <a:pPr marL="0" marR="0" algn="ctr" eaLnBrk="0">
                        <a:lnSpc>
                          <a:spcPct val="115000"/>
                        </a:lnSpc>
                        <a:spcBef>
                          <a:spcPts val="0"/>
                        </a:spcBef>
                        <a:spcAft>
                          <a:spcPts val="0"/>
                        </a:spcAft>
                      </a:pPr>
                      <a:r>
                        <a:rPr lang="en-US" sz="1300" spc="30">
                          <a:effectLst/>
                        </a:rPr>
                        <a:t>TOTAL</a:t>
                      </a:r>
                      <a:endParaRPr lang="en-US" sz="1200">
                        <a:effectLst/>
                        <a:latin typeface="Times New Roman"/>
                        <a:ea typeface="Times New Roman"/>
                      </a:endParaRPr>
                    </a:p>
                  </a:txBody>
                  <a:tcPr marL="0" marR="0" marT="0" marB="0" anchor="ctr"/>
                </a:tc>
                <a:tc>
                  <a:txBody>
                    <a:bodyPr/>
                    <a:lstStyle/>
                    <a:p>
                      <a:pPr marL="0" marR="0" algn="ctr" eaLnBrk="0">
                        <a:lnSpc>
                          <a:spcPct val="115000"/>
                        </a:lnSpc>
                        <a:spcBef>
                          <a:spcPts val="0"/>
                        </a:spcBef>
                        <a:spcAft>
                          <a:spcPts val="0"/>
                        </a:spcAft>
                      </a:pPr>
                      <a:r>
                        <a:rPr lang="en-US" sz="1300" spc="-30">
                          <a:effectLst/>
                        </a:rPr>
                        <a:t>$2,147,469</a:t>
                      </a:r>
                      <a:endParaRPr lang="en-US" sz="1200">
                        <a:effectLst/>
                        <a:latin typeface="Times New Roman"/>
                        <a:ea typeface="Times New Roman"/>
                      </a:endParaRPr>
                    </a:p>
                  </a:txBody>
                  <a:tcPr marL="0" marR="0" marT="0" marB="0" anchor="ctr"/>
                </a:tc>
                <a:tc>
                  <a:txBody>
                    <a:bodyPr/>
                    <a:lstStyle/>
                    <a:p>
                      <a:pPr marL="0" marR="0" eaLnBrk="0">
                        <a:lnSpc>
                          <a:spcPct val="115000"/>
                        </a:lnSpc>
                        <a:spcBef>
                          <a:spcPts val="0"/>
                        </a:spcBef>
                        <a:spcAft>
                          <a:spcPts val="0"/>
                        </a:spcAft>
                      </a:pPr>
                      <a:r>
                        <a:rPr lang="en-US" sz="1200" dirty="0">
                          <a:effectLst/>
                        </a:rPr>
                        <a:t> </a:t>
                      </a:r>
                      <a:endParaRPr lang="en-US" sz="1200" dirty="0">
                        <a:effectLst/>
                        <a:latin typeface="Times New Roman"/>
                        <a:ea typeface="Times New Roman"/>
                      </a:endParaRPr>
                    </a:p>
                  </a:txBody>
                  <a:tcPr marL="0" marR="0" marT="0" marB="0"/>
                </a:tc>
              </a:tr>
            </a:tbl>
          </a:graphicData>
        </a:graphic>
      </p:graphicFrame>
    </p:spTree>
    <p:extLst>
      <p:ext uri="{BB962C8B-B14F-4D97-AF65-F5344CB8AC3E}">
        <p14:creationId xmlns:p14="http://schemas.microsoft.com/office/powerpoint/2010/main" val="1104950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Budget  as  presented</a:t>
            </a:r>
            <a:endParaRPr lang="en-US" sz="2800" dirty="0"/>
          </a:p>
        </p:txBody>
      </p:sp>
      <p:sp>
        <p:nvSpPr>
          <p:cNvPr id="3" name="Content Placeholder 2"/>
          <p:cNvSpPr>
            <a:spLocks noGrp="1"/>
          </p:cNvSpPr>
          <p:nvPr>
            <p:ph idx="1"/>
          </p:nvPr>
        </p:nvSpPr>
        <p:spPr>
          <a:xfrm>
            <a:off x="457200" y="1295400"/>
            <a:ext cx="7620000" cy="5105400"/>
          </a:xfrm>
        </p:spPr>
        <p:txBody>
          <a:bodyPr/>
          <a:lstStyle/>
          <a:p>
            <a:r>
              <a:rPr lang="en-US" sz="2400" dirty="0" smtClean="0"/>
              <a:t>Assumes the </a:t>
            </a:r>
            <a:r>
              <a:rPr lang="en-US" sz="2400" dirty="0"/>
              <a:t>effective tax rate </a:t>
            </a:r>
            <a:endParaRPr lang="en-US" sz="2400" dirty="0" smtClean="0"/>
          </a:p>
          <a:p>
            <a:endParaRPr lang="en-US" sz="2400" dirty="0"/>
          </a:p>
          <a:p>
            <a:r>
              <a:rPr lang="en-US" sz="2400" dirty="0" smtClean="0"/>
              <a:t>Supplemental </a:t>
            </a:r>
            <a:r>
              <a:rPr lang="en-US" sz="2400" dirty="0"/>
              <a:t>requests have been grouped by one-time and on-going </a:t>
            </a:r>
            <a:endParaRPr lang="en-US" sz="2400" dirty="0" smtClean="0"/>
          </a:p>
          <a:p>
            <a:endParaRPr lang="en-US" sz="2400" dirty="0"/>
          </a:p>
          <a:p>
            <a:r>
              <a:rPr lang="en-US" sz="2400" dirty="0" smtClean="0"/>
              <a:t>Is presented for Court Consideration and an amended version of this budget must be filed with the County Clerk no later than July 31, 2014</a:t>
            </a:r>
          </a:p>
          <a:p>
            <a:endParaRPr lang="en-US" sz="2400" dirty="0"/>
          </a:p>
          <a:p>
            <a:r>
              <a:rPr lang="en-US" sz="2400" dirty="0" smtClean="0"/>
              <a:t>Budget hearings to be set for public input </a:t>
            </a:r>
            <a:endParaRPr lang="en-US" sz="2400" dirty="0"/>
          </a:p>
          <a:p>
            <a:endParaRPr lang="en-US" dirty="0"/>
          </a:p>
          <a:p>
            <a:endParaRPr lang="en-US" dirty="0"/>
          </a:p>
        </p:txBody>
      </p:sp>
    </p:spTree>
    <p:extLst>
      <p:ext uri="{BB962C8B-B14F-4D97-AF65-F5344CB8AC3E}">
        <p14:creationId xmlns:p14="http://schemas.microsoft.com/office/powerpoint/2010/main" val="2227638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tx2"/>
                </a:solidFill>
              </a:rPr>
              <a:t/>
            </a:r>
            <a:br>
              <a:rPr lang="en-US" sz="3200" dirty="0" smtClean="0">
                <a:solidFill>
                  <a:schemeClr val="tx2"/>
                </a:solidFill>
              </a:rPr>
            </a:br>
            <a:r>
              <a:rPr lang="en-US" sz="2800" dirty="0" smtClean="0">
                <a:solidFill>
                  <a:schemeClr val="tx2"/>
                </a:solidFill>
              </a:rPr>
              <a:t>Unfunded Mandates</a:t>
            </a:r>
            <a:r>
              <a:rPr lang="en-US" sz="3200" dirty="0" smtClean="0">
                <a:solidFill>
                  <a:schemeClr val="tx2"/>
                </a:solidFill>
              </a:rPr>
              <a:t/>
            </a:r>
            <a:br>
              <a:rPr lang="en-US" sz="3200" dirty="0" smtClean="0">
                <a:solidFill>
                  <a:schemeClr val="tx2"/>
                </a:solidFill>
              </a:rPr>
            </a:br>
            <a:endParaRPr lang="en-US" sz="3200" dirty="0"/>
          </a:p>
        </p:txBody>
      </p:sp>
      <p:sp>
        <p:nvSpPr>
          <p:cNvPr id="3" name="Content Placeholder 2"/>
          <p:cNvSpPr>
            <a:spLocks noGrp="1"/>
          </p:cNvSpPr>
          <p:nvPr>
            <p:ph idx="4294967295"/>
          </p:nvPr>
        </p:nvSpPr>
        <p:spPr>
          <a:xfrm>
            <a:off x="0" y="1143000"/>
            <a:ext cx="7620000" cy="5257800"/>
          </a:xfrm>
        </p:spPr>
        <p:txBody>
          <a:bodyPr>
            <a:normAutofit fontScale="85000" lnSpcReduction="10000"/>
          </a:bodyPr>
          <a:lstStyle/>
          <a:p>
            <a:pPr>
              <a:defRPr/>
            </a:pPr>
            <a:r>
              <a:rPr lang="en-US" sz="3200" dirty="0" smtClean="0"/>
              <a:t>Seeing </a:t>
            </a:r>
            <a:r>
              <a:rPr lang="en-US" sz="3200" dirty="0"/>
              <a:t>a continued pattern of unfunded mandates from the </a:t>
            </a:r>
            <a:r>
              <a:rPr lang="en-US" sz="3200" dirty="0" smtClean="0"/>
              <a:t>State in </a:t>
            </a:r>
            <a:r>
              <a:rPr lang="en-US" sz="3200" dirty="0"/>
              <a:t>the form of requests from the Criminal District Attorney office, Vehicle Registration and Voter/Elections </a:t>
            </a:r>
            <a:r>
              <a:rPr lang="en-US" sz="3200" dirty="0" smtClean="0"/>
              <a:t>departments </a:t>
            </a:r>
          </a:p>
          <a:p>
            <a:pPr>
              <a:defRPr/>
            </a:pPr>
            <a:endParaRPr lang="en-US" sz="3200" dirty="0" smtClean="0"/>
          </a:p>
          <a:p>
            <a:pPr>
              <a:defRPr/>
            </a:pPr>
            <a:r>
              <a:rPr lang="en-US" sz="3200" dirty="0" smtClean="0"/>
              <a:t>New position added to CDA office last year funded from Pretrial Intervention Fund – costs not covered from this budget of $20,000 moved to General Fund due to reduction of revenues</a:t>
            </a:r>
          </a:p>
          <a:p>
            <a:pPr>
              <a:defRPr/>
            </a:pPr>
            <a:endParaRPr lang="en-US" sz="3200" dirty="0" smtClean="0"/>
          </a:p>
          <a:p>
            <a:pPr>
              <a:defRPr/>
            </a:pPr>
            <a:r>
              <a:rPr lang="en-US" sz="3200" dirty="0" smtClean="0"/>
              <a:t>Budget </a:t>
            </a:r>
            <a:r>
              <a:rPr lang="en-US" sz="3200" dirty="0"/>
              <a:t>includes the Voter/Elections person recently approved </a:t>
            </a:r>
            <a:r>
              <a:rPr lang="en-US" sz="3200" dirty="0" smtClean="0"/>
              <a:t>seen for </a:t>
            </a:r>
            <a:r>
              <a:rPr lang="en-US" sz="3200" dirty="0"/>
              <a:t>the first time in the Fy 2014-2015 budget</a:t>
            </a:r>
          </a:p>
          <a:p>
            <a:pPr>
              <a:defRPr/>
            </a:pPr>
            <a:endParaRPr lang="en-US" dirty="0"/>
          </a:p>
        </p:txBody>
      </p:sp>
    </p:spTree>
    <p:extLst>
      <p:ext uri="{BB962C8B-B14F-4D97-AF65-F5344CB8AC3E}">
        <p14:creationId xmlns:p14="http://schemas.microsoft.com/office/powerpoint/2010/main" val="3866771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US" sz="2800" dirty="0" smtClean="0"/>
              <a:t>Building Maintenance/HVAC Needs </a:t>
            </a:r>
            <a:endParaRPr lang="en-US" sz="2800" dirty="0"/>
          </a:p>
        </p:txBody>
      </p:sp>
      <p:sp>
        <p:nvSpPr>
          <p:cNvPr id="3" name="Content Placeholder 2"/>
          <p:cNvSpPr>
            <a:spLocks noGrp="1"/>
          </p:cNvSpPr>
          <p:nvPr>
            <p:ph idx="1"/>
          </p:nvPr>
        </p:nvSpPr>
        <p:spPr>
          <a:xfrm>
            <a:off x="457200" y="1143000"/>
            <a:ext cx="7620000" cy="5257800"/>
          </a:xfrm>
        </p:spPr>
        <p:txBody>
          <a:bodyPr>
            <a:normAutofit fontScale="85000" lnSpcReduction="20000"/>
          </a:bodyPr>
          <a:lstStyle/>
          <a:p>
            <a:pPr>
              <a:defRPr/>
            </a:pPr>
            <a:r>
              <a:rPr lang="en-US" sz="3200" dirty="0"/>
              <a:t>Numerous requests for building maintenance type items including the HVAC systems  totaling </a:t>
            </a:r>
            <a:r>
              <a:rPr lang="en-US" sz="3200" dirty="0" smtClean="0"/>
              <a:t>$192,874 </a:t>
            </a:r>
            <a:r>
              <a:rPr lang="en-US" sz="3200" dirty="0"/>
              <a:t>from various </a:t>
            </a:r>
            <a:r>
              <a:rPr lang="en-US" sz="3200" dirty="0" smtClean="0"/>
              <a:t>departments </a:t>
            </a:r>
            <a:r>
              <a:rPr lang="en-US" sz="3200" dirty="0"/>
              <a:t>possibly indicating a need for a comprehensive look at the facilities and a formalized process for addressing </a:t>
            </a:r>
            <a:r>
              <a:rPr lang="en-US" sz="3200" dirty="0" smtClean="0"/>
              <a:t>needs</a:t>
            </a:r>
          </a:p>
          <a:p>
            <a:pPr>
              <a:defRPr/>
            </a:pPr>
            <a:endParaRPr lang="en-US" sz="3200" dirty="0" smtClean="0"/>
          </a:p>
          <a:p>
            <a:pPr>
              <a:defRPr/>
            </a:pPr>
            <a:r>
              <a:rPr lang="en-US" sz="3200" dirty="0" smtClean="0"/>
              <a:t>Seeing requests for additional maintenance personnel</a:t>
            </a:r>
          </a:p>
          <a:p>
            <a:pPr>
              <a:defRPr/>
            </a:pPr>
            <a:endParaRPr lang="en-US" sz="3200" dirty="0"/>
          </a:p>
          <a:p>
            <a:pPr>
              <a:defRPr/>
            </a:pPr>
            <a:r>
              <a:rPr lang="en-US" sz="3200" dirty="0"/>
              <a:t>The above number does not include the HVAC issues at the Justice Center and the known need to address this issue (waiting on </a:t>
            </a:r>
            <a:r>
              <a:rPr lang="en-US" sz="3200" dirty="0" smtClean="0"/>
              <a:t>study results and </a:t>
            </a:r>
            <a:r>
              <a:rPr lang="en-US" sz="3200" dirty="0"/>
              <a:t>cost estimates to be provided)</a:t>
            </a:r>
          </a:p>
          <a:p>
            <a:endParaRPr lang="en-US" dirty="0"/>
          </a:p>
        </p:txBody>
      </p:sp>
    </p:spTree>
    <p:extLst>
      <p:ext uri="{BB962C8B-B14F-4D97-AF65-F5344CB8AC3E}">
        <p14:creationId xmlns:p14="http://schemas.microsoft.com/office/powerpoint/2010/main" val="3014277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US" sz="2800" dirty="0" smtClean="0"/>
              <a:t>Equipment Replacement</a:t>
            </a:r>
            <a:endParaRPr lang="en-US" sz="2800" dirty="0"/>
          </a:p>
        </p:txBody>
      </p:sp>
      <p:sp>
        <p:nvSpPr>
          <p:cNvPr id="3" name="Content Placeholder 2"/>
          <p:cNvSpPr>
            <a:spLocks noGrp="1"/>
          </p:cNvSpPr>
          <p:nvPr>
            <p:ph idx="1"/>
          </p:nvPr>
        </p:nvSpPr>
        <p:spPr>
          <a:xfrm>
            <a:off x="457200" y="1219200"/>
            <a:ext cx="7620000" cy="5181600"/>
          </a:xfrm>
        </p:spPr>
        <p:txBody>
          <a:bodyPr>
            <a:normAutofit fontScale="25000" lnSpcReduction="20000"/>
          </a:bodyPr>
          <a:lstStyle/>
          <a:p>
            <a:endParaRPr lang="en-US" sz="7000" dirty="0" smtClean="0"/>
          </a:p>
          <a:p>
            <a:r>
              <a:rPr lang="en-US" sz="9600" dirty="0" smtClean="0"/>
              <a:t>Budget includes requests for equipment replacement in the General Fund and Road and Bridge Fund</a:t>
            </a:r>
          </a:p>
          <a:p>
            <a:endParaRPr lang="en-US" sz="9600" dirty="0" smtClean="0"/>
          </a:p>
          <a:p>
            <a:r>
              <a:rPr lang="en-US" sz="9600" dirty="0" smtClean="0"/>
              <a:t>County has </a:t>
            </a:r>
            <a:r>
              <a:rPr lang="en-US" sz="9600" dirty="0"/>
              <a:t>no formalized equipment replacement schedules with the exception of </a:t>
            </a:r>
            <a:r>
              <a:rPr lang="en-US" sz="9600" dirty="0" smtClean="0"/>
              <a:t>PC replacement</a:t>
            </a:r>
          </a:p>
          <a:p>
            <a:endParaRPr lang="en-US" sz="9600" dirty="0" smtClean="0"/>
          </a:p>
          <a:p>
            <a:r>
              <a:rPr lang="en-US" sz="9600" dirty="0" smtClean="0"/>
              <a:t> </a:t>
            </a:r>
            <a:r>
              <a:rPr lang="en-US" sz="9600" dirty="0"/>
              <a:t>Vehicles and  Office Equipment is not included in the tax rate but rather paid from Fund </a:t>
            </a:r>
            <a:r>
              <a:rPr lang="en-US" sz="9600" dirty="0" smtClean="0"/>
              <a:t>Balance remaining </a:t>
            </a:r>
            <a:r>
              <a:rPr lang="en-US" sz="9600" dirty="0"/>
              <a:t>each budget year. (Although it can be said this funding  is working well.)  A formal policy relating to the timing  of replacement should be considered</a:t>
            </a:r>
            <a:r>
              <a:rPr lang="en-US" sz="9600" dirty="0" smtClean="0"/>
              <a:t>.</a:t>
            </a:r>
          </a:p>
          <a:p>
            <a:endParaRPr lang="en-US" sz="9600" dirty="0"/>
          </a:p>
          <a:p>
            <a:r>
              <a:rPr lang="en-US" sz="9600" dirty="0" smtClean="0"/>
              <a:t>There </a:t>
            </a:r>
            <a:r>
              <a:rPr lang="en-US" sz="9600" dirty="0"/>
              <a:t>is no formal equipment replacement policy for Road and Bridge Equipment.  Any purchase </a:t>
            </a:r>
            <a:r>
              <a:rPr lang="en-US" sz="9600" dirty="0" smtClean="0"/>
              <a:t>is </a:t>
            </a:r>
            <a:r>
              <a:rPr lang="en-US" sz="9600" dirty="0"/>
              <a:t>funded by a reduction in the operating budget of the precinct purchasing the equipment.</a:t>
            </a:r>
          </a:p>
          <a:p>
            <a:pPr marL="0" indent="0">
              <a:buNone/>
              <a:defRPr/>
            </a:pPr>
            <a:endParaRPr lang="en-US" dirty="0"/>
          </a:p>
        </p:txBody>
      </p:sp>
    </p:spTree>
    <p:extLst>
      <p:ext uri="{BB962C8B-B14F-4D97-AF65-F5344CB8AC3E}">
        <p14:creationId xmlns:p14="http://schemas.microsoft.com/office/powerpoint/2010/main" val="3017068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en-US" sz="2800" dirty="0" smtClean="0"/>
              <a:t>Employee and Employee Benefits</a:t>
            </a:r>
            <a:endParaRPr lang="en-US" sz="2800" dirty="0"/>
          </a:p>
        </p:txBody>
      </p:sp>
      <p:sp>
        <p:nvSpPr>
          <p:cNvPr id="3" name="Content Placeholder 2"/>
          <p:cNvSpPr>
            <a:spLocks noGrp="1"/>
          </p:cNvSpPr>
          <p:nvPr>
            <p:ph idx="1"/>
          </p:nvPr>
        </p:nvSpPr>
        <p:spPr>
          <a:xfrm>
            <a:off x="457200" y="1447800"/>
            <a:ext cx="7620000" cy="4953000"/>
          </a:xfrm>
        </p:spPr>
        <p:txBody>
          <a:bodyPr>
            <a:normAutofit fontScale="85000" lnSpcReduction="10000"/>
          </a:bodyPr>
          <a:lstStyle/>
          <a:p>
            <a:pPr>
              <a:defRPr/>
            </a:pPr>
            <a:r>
              <a:rPr lang="en-US" sz="3200" dirty="0" smtClean="0"/>
              <a:t>County budget does not include a pay classification system with steps for merit increases.  No money is included for scheduled reviews or pay increases.</a:t>
            </a:r>
          </a:p>
          <a:p>
            <a:pPr>
              <a:defRPr/>
            </a:pPr>
            <a:endParaRPr lang="en-US" sz="3200" dirty="0"/>
          </a:p>
          <a:p>
            <a:r>
              <a:rPr lang="en-US" sz="3200" dirty="0" smtClean="0"/>
              <a:t>Discussion </a:t>
            </a:r>
            <a:r>
              <a:rPr lang="en-US" sz="3200" dirty="0"/>
              <a:t>from officials on need to address retaining trained and experienced employees including a request from EMS for an across the board increase for EMS </a:t>
            </a:r>
            <a:r>
              <a:rPr lang="en-US" sz="3200" dirty="0" smtClean="0"/>
              <a:t>personnel</a:t>
            </a:r>
          </a:p>
          <a:p>
            <a:endParaRPr lang="en-US" sz="3200" dirty="0" smtClean="0"/>
          </a:p>
          <a:p>
            <a:r>
              <a:rPr lang="en-US" sz="3200" dirty="0" smtClean="0"/>
              <a:t>Supplemental requests include requests for additional employees and requests for pay increases for selected employees</a:t>
            </a:r>
          </a:p>
          <a:p>
            <a:endParaRPr lang="en-US" dirty="0"/>
          </a:p>
          <a:p>
            <a:endParaRPr lang="en-US" dirty="0"/>
          </a:p>
          <a:p>
            <a:endParaRPr lang="en-US" dirty="0"/>
          </a:p>
        </p:txBody>
      </p:sp>
    </p:spTree>
    <p:extLst>
      <p:ext uri="{BB962C8B-B14F-4D97-AF65-F5344CB8AC3E}">
        <p14:creationId xmlns:p14="http://schemas.microsoft.com/office/powerpoint/2010/main" val="1441470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US" sz="2800" dirty="0" smtClean="0"/>
              <a:t>Employee Benefits</a:t>
            </a:r>
            <a:endParaRPr lang="en-US" sz="2800" dirty="0"/>
          </a:p>
        </p:txBody>
      </p:sp>
      <p:sp>
        <p:nvSpPr>
          <p:cNvPr id="3" name="Content Placeholder 2"/>
          <p:cNvSpPr>
            <a:spLocks noGrp="1"/>
          </p:cNvSpPr>
          <p:nvPr>
            <p:ph idx="1"/>
          </p:nvPr>
        </p:nvSpPr>
        <p:spPr>
          <a:xfrm>
            <a:off x="457200" y="1295400"/>
            <a:ext cx="7620000" cy="5105400"/>
          </a:xfrm>
        </p:spPr>
        <p:txBody>
          <a:bodyPr>
            <a:normAutofit fontScale="62500" lnSpcReduction="20000"/>
          </a:bodyPr>
          <a:lstStyle/>
          <a:p>
            <a:r>
              <a:rPr lang="en-US" sz="3800" dirty="0"/>
              <a:t>Employee benefits – Health insurance is estimated at a 6% cost increase </a:t>
            </a:r>
            <a:endParaRPr lang="en-US" sz="3800" dirty="0" smtClean="0"/>
          </a:p>
          <a:p>
            <a:endParaRPr lang="en-US" sz="3800" dirty="0" smtClean="0"/>
          </a:p>
          <a:p>
            <a:r>
              <a:rPr lang="en-US" sz="3800" dirty="0" smtClean="0"/>
              <a:t>Retirement Benefit– </a:t>
            </a:r>
            <a:r>
              <a:rPr lang="en-US" sz="3800" dirty="0"/>
              <a:t>Based on information received from </a:t>
            </a:r>
            <a:r>
              <a:rPr lang="en-US" sz="3800" dirty="0" smtClean="0"/>
              <a:t>Texas County Retirement System, </a:t>
            </a:r>
            <a:r>
              <a:rPr lang="en-US" sz="3800" dirty="0"/>
              <a:t>cost is anticipated to remain </a:t>
            </a:r>
            <a:r>
              <a:rPr lang="en-US" sz="3800" dirty="0" smtClean="0"/>
              <a:t>relatively flat </a:t>
            </a:r>
            <a:r>
              <a:rPr lang="en-US" sz="3800" dirty="0"/>
              <a:t>for several years and then </a:t>
            </a:r>
            <a:r>
              <a:rPr lang="en-US" sz="3800" dirty="0" smtClean="0"/>
              <a:t>County should begin </a:t>
            </a:r>
            <a:r>
              <a:rPr lang="en-US" sz="3800" dirty="0"/>
              <a:t>to see gradual decreases over time assuming County maintains the same contribution levels </a:t>
            </a:r>
            <a:endParaRPr lang="en-US" sz="3800" dirty="0" smtClean="0"/>
          </a:p>
          <a:p>
            <a:endParaRPr lang="en-US" sz="3800" dirty="0"/>
          </a:p>
          <a:p>
            <a:r>
              <a:rPr lang="en-US" sz="3800" dirty="0"/>
              <a:t>Long term health costs were addressed in the last budget and employees </a:t>
            </a:r>
            <a:r>
              <a:rPr lang="en-US" sz="3800" u="sng" dirty="0"/>
              <a:t>hired after </a:t>
            </a:r>
            <a:r>
              <a:rPr lang="en-US" sz="3800" dirty="0"/>
              <a:t>10/01/2013 are not eligible for paid health premiums at retirement. Will take several years before reductions are seen in the unfunded liability</a:t>
            </a:r>
          </a:p>
          <a:p>
            <a:endParaRPr lang="en-US" dirty="0"/>
          </a:p>
        </p:txBody>
      </p:sp>
    </p:spTree>
    <p:extLst>
      <p:ext uri="{BB962C8B-B14F-4D97-AF65-F5344CB8AC3E}">
        <p14:creationId xmlns:p14="http://schemas.microsoft.com/office/powerpoint/2010/main" val="4045818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Records Management and Archive Projects</a:t>
            </a:r>
            <a:endParaRPr lang="en-US" sz="2800" dirty="0"/>
          </a:p>
        </p:txBody>
      </p:sp>
      <p:sp>
        <p:nvSpPr>
          <p:cNvPr id="3" name="Content Placeholder 2"/>
          <p:cNvSpPr>
            <a:spLocks noGrp="1"/>
          </p:cNvSpPr>
          <p:nvPr>
            <p:ph idx="1"/>
          </p:nvPr>
        </p:nvSpPr>
        <p:spPr>
          <a:xfrm>
            <a:off x="457200" y="1295400"/>
            <a:ext cx="7620000" cy="5105400"/>
          </a:xfrm>
        </p:spPr>
        <p:txBody>
          <a:bodyPr>
            <a:normAutofit/>
          </a:bodyPr>
          <a:lstStyle/>
          <a:p>
            <a:r>
              <a:rPr lang="en-US" sz="2800" dirty="0" smtClean="0"/>
              <a:t>Both the District Clerk and County Clerk continue with Record Preservation and Archive Programs funded from fees that have been designated for these purposes.</a:t>
            </a:r>
          </a:p>
          <a:p>
            <a:endParaRPr lang="en-US" sz="2800" dirty="0" smtClean="0"/>
          </a:p>
          <a:p>
            <a:r>
              <a:rPr lang="en-US" sz="2800" dirty="0" smtClean="0"/>
              <a:t>Both are presenting plans as part of the budget process</a:t>
            </a:r>
          </a:p>
          <a:p>
            <a:endParaRPr lang="en-US" sz="2800" dirty="0"/>
          </a:p>
          <a:p>
            <a:r>
              <a:rPr lang="en-US" sz="2800" dirty="0" smtClean="0"/>
              <a:t>E-filing is planned to begin in Fy 2014-2015 by both offices</a:t>
            </a:r>
            <a:endParaRPr lang="en-US" sz="2800" dirty="0"/>
          </a:p>
        </p:txBody>
      </p:sp>
    </p:spTree>
    <p:extLst>
      <p:ext uri="{BB962C8B-B14F-4D97-AF65-F5344CB8AC3E}">
        <p14:creationId xmlns:p14="http://schemas.microsoft.com/office/powerpoint/2010/main" val="2256079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sz="2800" dirty="0" smtClean="0"/>
              <a:t>Fire Departments and ESD Requests</a:t>
            </a:r>
            <a:endParaRPr lang="en-US" sz="2800" dirty="0"/>
          </a:p>
        </p:txBody>
      </p:sp>
      <p:sp>
        <p:nvSpPr>
          <p:cNvPr id="3" name="Content Placeholder 2"/>
          <p:cNvSpPr>
            <a:spLocks noGrp="1"/>
          </p:cNvSpPr>
          <p:nvPr>
            <p:ph idx="1"/>
          </p:nvPr>
        </p:nvSpPr>
        <p:spPr>
          <a:xfrm>
            <a:off x="457200" y="1295400"/>
            <a:ext cx="7620000" cy="5105400"/>
          </a:xfrm>
        </p:spPr>
        <p:txBody>
          <a:bodyPr/>
          <a:lstStyle/>
          <a:p>
            <a:r>
              <a:rPr lang="en-US" sz="2800" dirty="0" smtClean="0"/>
              <a:t>Request from ESD #2 for Fire Fighter assistance to allow two firefighters on duty 24-7</a:t>
            </a:r>
          </a:p>
          <a:p>
            <a:endParaRPr lang="en-US" sz="2800" dirty="0" smtClean="0"/>
          </a:p>
          <a:p>
            <a:r>
              <a:rPr lang="en-US" sz="2800" dirty="0" smtClean="0"/>
              <a:t>Request from Crabbs Prairie VDF for increase to contract from $7,200 to $12,000</a:t>
            </a:r>
          </a:p>
          <a:p>
            <a:endParaRPr lang="en-US" sz="2800" dirty="0" smtClean="0"/>
          </a:p>
          <a:p>
            <a:r>
              <a:rPr lang="en-US" sz="2800" dirty="0" smtClean="0"/>
              <a:t>Request from New Waverly VFD for funding $7,200 for Station 74 (Sandy Creek-western part of ESD #2)</a:t>
            </a:r>
          </a:p>
          <a:p>
            <a:endParaRPr lang="en-US" dirty="0"/>
          </a:p>
        </p:txBody>
      </p:sp>
    </p:spTree>
    <p:extLst>
      <p:ext uri="{BB962C8B-B14F-4D97-AF65-F5344CB8AC3E}">
        <p14:creationId xmlns:p14="http://schemas.microsoft.com/office/powerpoint/2010/main" val="13408297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651</TotalTime>
  <Words>1898</Words>
  <Application>Microsoft Office PowerPoint</Application>
  <PresentationFormat>On-screen Show (4:3)</PresentationFormat>
  <Paragraphs>372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Adjacency</vt:lpstr>
      <vt:lpstr> Budget Work Session  Walker County Budget  for the Fiscal Year October 1, 2014 to September 30, 2015 </vt:lpstr>
      <vt:lpstr> What are we seeing going into the budget? </vt:lpstr>
      <vt:lpstr> Unfunded Mandates </vt:lpstr>
      <vt:lpstr>Building Maintenance/HVAC Needs </vt:lpstr>
      <vt:lpstr>Equipment Replacement</vt:lpstr>
      <vt:lpstr>Employee and Employee Benefits</vt:lpstr>
      <vt:lpstr>Employee Benefits</vt:lpstr>
      <vt:lpstr>Records Management and Archive Projects</vt:lpstr>
      <vt:lpstr>Fire Departments and ESD Requests</vt:lpstr>
      <vt:lpstr>Law Enforcement</vt:lpstr>
      <vt:lpstr>Ad Valorem Tax Rate</vt:lpstr>
      <vt:lpstr>Ad Valorem Tax</vt:lpstr>
      <vt:lpstr>Ad Valorem Tax</vt:lpstr>
      <vt:lpstr>Sales Tax</vt:lpstr>
      <vt:lpstr> Other Revenues </vt:lpstr>
      <vt:lpstr>Weigh Station Revenues</vt:lpstr>
      <vt:lpstr>Weigh Station Revenue Allocation Differences Prior Years</vt:lpstr>
      <vt:lpstr>Weigh Station Revenues</vt:lpstr>
      <vt:lpstr> Weigh Station Revenues </vt:lpstr>
      <vt:lpstr>Bridge Projects  and Stubblefield Bridge Project</vt:lpstr>
      <vt:lpstr>Budget  as  presented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Walker County Budget Planning  Fiscal Year October 1, 2014 to September 30, 2015</dc:title>
  <dc:creator>pallen</dc:creator>
  <cp:lastModifiedBy>Patricia Allen</cp:lastModifiedBy>
  <cp:revision>52</cp:revision>
  <cp:lastPrinted>2014-07-14T00:11:34Z</cp:lastPrinted>
  <dcterms:created xsi:type="dcterms:W3CDTF">2014-07-12T23:46:53Z</dcterms:created>
  <dcterms:modified xsi:type="dcterms:W3CDTF">2015-04-23T19:33:09Z</dcterms:modified>
</cp:coreProperties>
</file>