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handoutMasterIdLst>
    <p:handoutMasterId r:id="rId48"/>
  </p:handoutMasterIdLst>
  <p:sldIdLst>
    <p:sldId id="256" r:id="rId2"/>
    <p:sldId id="257" r:id="rId3"/>
    <p:sldId id="258" r:id="rId4"/>
    <p:sldId id="260" r:id="rId5"/>
    <p:sldId id="262" r:id="rId6"/>
    <p:sldId id="264" r:id="rId7"/>
    <p:sldId id="263"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3" r:id="rId35"/>
    <p:sldId id="291" r:id="rId36"/>
    <p:sldId id="294" r:id="rId37"/>
    <p:sldId id="295" r:id="rId38"/>
    <p:sldId id="296" r:id="rId39"/>
    <p:sldId id="297" r:id="rId40"/>
    <p:sldId id="298" r:id="rId41"/>
    <p:sldId id="299" r:id="rId42"/>
    <p:sldId id="300" r:id="rId43"/>
    <p:sldId id="301" r:id="rId44"/>
    <p:sldId id="302" r:id="rId45"/>
    <p:sldId id="304" r:id="rId46"/>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52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7000" y="0"/>
            <a:ext cx="3011488" cy="461963"/>
          </a:xfrm>
          <a:prstGeom prst="rect">
            <a:avLst/>
          </a:prstGeom>
        </p:spPr>
        <p:txBody>
          <a:bodyPr vert="horz" lIns="91440" tIns="45720" rIns="91440" bIns="45720" rtlCol="0"/>
          <a:lstStyle>
            <a:lvl1pPr algn="r">
              <a:defRPr sz="1200"/>
            </a:lvl1pPr>
          </a:lstStyle>
          <a:p>
            <a:fld id="{A2A3C42D-E7AA-4EED-BB4E-F291EE6B2B9C}" type="datetimeFigureOut">
              <a:rPr lang="en-US" smtClean="0"/>
              <a:t>4/27/2020</a:t>
            </a:fld>
            <a:endParaRPr lang="en-US"/>
          </a:p>
        </p:txBody>
      </p:sp>
      <p:sp>
        <p:nvSpPr>
          <p:cNvPr id="4" name="Footer Placeholder 3"/>
          <p:cNvSpPr>
            <a:spLocks noGrp="1"/>
          </p:cNvSpPr>
          <p:nvPr>
            <p:ph type="ftr" sz="quarter" idx="2"/>
          </p:nvPr>
        </p:nvSpPr>
        <p:spPr>
          <a:xfrm>
            <a:off x="0" y="8772525"/>
            <a:ext cx="3011488" cy="4619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7000" y="8772525"/>
            <a:ext cx="3011488" cy="461963"/>
          </a:xfrm>
          <a:prstGeom prst="rect">
            <a:avLst/>
          </a:prstGeom>
        </p:spPr>
        <p:txBody>
          <a:bodyPr vert="horz" lIns="91440" tIns="45720" rIns="91440" bIns="45720" rtlCol="0" anchor="b"/>
          <a:lstStyle>
            <a:lvl1pPr algn="r">
              <a:defRPr sz="1200"/>
            </a:lvl1pPr>
          </a:lstStyle>
          <a:p>
            <a:fld id="{68A5252F-81B6-42FD-AC53-21B02CD9B2E9}" type="slidenum">
              <a:rPr lang="en-US" smtClean="0"/>
              <a:t>‹#›</a:t>
            </a:fld>
            <a:endParaRPr lang="en-US"/>
          </a:p>
        </p:txBody>
      </p:sp>
    </p:spTree>
    <p:extLst>
      <p:ext uri="{BB962C8B-B14F-4D97-AF65-F5344CB8AC3E}">
        <p14:creationId xmlns:p14="http://schemas.microsoft.com/office/powerpoint/2010/main" val="8703657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7000" y="0"/>
            <a:ext cx="3011488" cy="461963"/>
          </a:xfrm>
          <a:prstGeom prst="rect">
            <a:avLst/>
          </a:prstGeom>
        </p:spPr>
        <p:txBody>
          <a:bodyPr vert="horz" lIns="91440" tIns="45720" rIns="91440" bIns="45720" rtlCol="0"/>
          <a:lstStyle>
            <a:lvl1pPr algn="r">
              <a:defRPr sz="1200"/>
            </a:lvl1pPr>
          </a:lstStyle>
          <a:p>
            <a:fld id="{8F2F48DC-1B60-4654-B3C8-88C98C088393}" type="datetimeFigureOut">
              <a:rPr lang="en-US" smtClean="0"/>
              <a:t>4/27/2020</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387850"/>
            <a:ext cx="5559425" cy="41560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11488" cy="46196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5"/>
            <a:ext cx="3011488" cy="461963"/>
          </a:xfrm>
          <a:prstGeom prst="rect">
            <a:avLst/>
          </a:prstGeom>
        </p:spPr>
        <p:txBody>
          <a:bodyPr vert="horz" lIns="91440" tIns="45720" rIns="91440" bIns="45720" rtlCol="0" anchor="b"/>
          <a:lstStyle>
            <a:lvl1pPr algn="r">
              <a:defRPr sz="1200"/>
            </a:lvl1pPr>
          </a:lstStyle>
          <a:p>
            <a:fld id="{74AE073B-E61D-4B2F-B4E2-232B05092636}" type="slidenum">
              <a:rPr lang="en-US" smtClean="0"/>
              <a:t>‹#›</a:t>
            </a:fld>
            <a:endParaRPr lang="en-US"/>
          </a:p>
        </p:txBody>
      </p:sp>
    </p:spTree>
    <p:extLst>
      <p:ext uri="{BB962C8B-B14F-4D97-AF65-F5344CB8AC3E}">
        <p14:creationId xmlns:p14="http://schemas.microsoft.com/office/powerpoint/2010/main" val="2438671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E073B-E61D-4B2F-B4E2-232B05092636}" type="slidenum">
              <a:rPr lang="en-US" smtClean="0"/>
              <a:t>1</a:t>
            </a:fld>
            <a:endParaRPr lang="en-US"/>
          </a:p>
        </p:txBody>
      </p:sp>
    </p:spTree>
    <p:extLst>
      <p:ext uri="{BB962C8B-B14F-4D97-AF65-F5344CB8AC3E}">
        <p14:creationId xmlns:p14="http://schemas.microsoft.com/office/powerpoint/2010/main" val="769275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9DE4BD2B-0F94-4CDB-B8F7-FF490ADF9BD8}" type="datetimeFigureOut">
              <a:rPr lang="en-US" smtClean="0"/>
              <a:t>4/27/2020</a:t>
            </a:fld>
            <a:endParaRPr lang="en-US"/>
          </a:p>
        </p:txBody>
      </p:sp>
      <p:sp>
        <p:nvSpPr>
          <p:cNvPr id="8" name="Slide Number Placeholder 7"/>
          <p:cNvSpPr>
            <a:spLocks noGrp="1"/>
          </p:cNvSpPr>
          <p:nvPr>
            <p:ph type="sldNum" sz="quarter" idx="11"/>
          </p:nvPr>
        </p:nvSpPr>
        <p:spPr/>
        <p:txBody>
          <a:bodyPr/>
          <a:lstStyle/>
          <a:p>
            <a:fld id="{8221D224-AF08-456F-BAC0-697BE9C41B8C}"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E4BD2B-0F94-4CDB-B8F7-FF490ADF9BD8}"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21D224-AF08-456F-BAC0-697BE9C41B8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E4BD2B-0F94-4CDB-B8F7-FF490ADF9BD8}"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21D224-AF08-456F-BAC0-697BE9C41B8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E4BD2B-0F94-4CDB-B8F7-FF490ADF9BD8}"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21D224-AF08-456F-BAC0-697BE9C41B8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E4BD2B-0F94-4CDB-B8F7-FF490ADF9BD8}"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21D224-AF08-456F-BAC0-697BE9C41B8C}"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DE4BD2B-0F94-4CDB-B8F7-FF490ADF9BD8}"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21D224-AF08-456F-BAC0-697BE9C41B8C}"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9DE4BD2B-0F94-4CDB-B8F7-FF490ADF9BD8}" type="datetimeFigureOut">
              <a:rPr lang="en-US" smtClean="0"/>
              <a:t>4/27/2020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21D224-AF08-456F-BAC0-697BE9C41B8C}"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DE4BD2B-0F94-4CDB-B8F7-FF490ADF9BD8}" type="datetimeFigureOut">
              <a:rPr lang="en-US" smtClean="0"/>
              <a:t>4/27/2020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21D224-AF08-456F-BAC0-697BE9C41B8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E4BD2B-0F94-4CDB-B8F7-FF490ADF9BD8}" type="datetimeFigureOut">
              <a:rPr lang="en-US" smtClean="0"/>
              <a:t>4/27/2020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21D224-AF08-456F-BAC0-697BE9C41B8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E4BD2B-0F94-4CDB-B8F7-FF490ADF9BD8}"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21D224-AF08-456F-BAC0-697BE9C41B8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E4BD2B-0F94-4CDB-B8F7-FF490ADF9BD8}"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21D224-AF08-456F-BAC0-697BE9C41B8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9DE4BD2B-0F94-4CDB-B8F7-FF490ADF9BD8}" type="datetimeFigureOut">
              <a:rPr lang="en-US" smtClean="0"/>
              <a:t>4/27/2020</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8221D224-AF08-456F-BAC0-697BE9C41B8C}"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9.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1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audio" Target="../media/media31.m4a"/><Relationship Id="rId2" Type="http://schemas.microsoft.com/office/2007/relationships/media" Target="../media/media31.m4a"/><Relationship Id="rId1" Type="http://schemas.openxmlformats.org/officeDocument/2006/relationships/tags" Target="../tags/tag1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ags" Target="../tags/tag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audio" Target="../media/media35.m4a"/><Relationship Id="rId2" Type="http://schemas.microsoft.com/office/2007/relationships/media" Target="../media/media35.m4a"/><Relationship Id="rId1" Type="http://schemas.openxmlformats.org/officeDocument/2006/relationships/tags" Target="../tags/tag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400" b="1" dirty="0"/>
              <a:t>TRAINING FOR TEXAS VOLUNTEER DEPUTY REGISTRARS</a:t>
            </a:r>
          </a:p>
        </p:txBody>
      </p:sp>
      <p:pic>
        <p:nvPicPr>
          <p:cNvPr id="5" name="Picture 2" descr="See the sourc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pic>
        <p:nvPicPr>
          <p:cNvPr id="15" name="SLIDE 1">
            <a:hlinkClick r:id="" action="ppaction://media"/>
            <a:extLst>
              <a:ext uri="{FF2B5EF4-FFF2-40B4-BE49-F238E27FC236}">
                <a16:creationId xmlns:a16="http://schemas.microsoft.com/office/drawing/2014/main" id="{51F7F08E-00CE-46CA-9EA3-CAC2DB4CA4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25000" y="6248400"/>
            <a:ext cx="274320" cy="274320"/>
          </a:xfrm>
          <a:prstGeom prst="rect">
            <a:avLst/>
          </a:prstGeom>
        </p:spPr>
      </p:pic>
    </p:spTree>
    <p:extLst>
      <p:ext uri="{BB962C8B-B14F-4D97-AF65-F5344CB8AC3E}">
        <p14:creationId xmlns:p14="http://schemas.microsoft.com/office/powerpoint/2010/main" val="547909509"/>
      </p:ext>
    </p:extLst>
  </p:cSld>
  <p:clrMapOvr>
    <a:masterClrMapping/>
  </p:clrMapOvr>
  <mc:AlternateContent xmlns:mc="http://schemas.openxmlformats.org/markup-compatibility/2006" xmlns:p14="http://schemas.microsoft.com/office/powerpoint/2010/main">
    <mc:Choice Requires="p14">
      <p:transition spd="slow" p14:dur="2000" advTm="49904"/>
    </mc:Choice>
    <mc:Fallback xmlns="">
      <p:transition spd="slow" advTm="49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1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extLst>
    <p:ext uri="{E180D4A7-C9FB-4DFB-919C-405C955672EB}">
      <p14:showEvtLst xmlns:p14="http://schemas.microsoft.com/office/powerpoint/2010/main">
        <p14:playEvt time="1" objId="15"/>
        <p14:stopEvt time="49904"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3352799"/>
          </a:xfrm>
        </p:spPr>
        <p:txBody>
          <a:bodyPr/>
          <a:lstStyle/>
          <a:p>
            <a:r>
              <a:rPr lang="en-US" sz="4800" b="1" dirty="0">
                <a:solidFill>
                  <a:srgbClr val="C00000"/>
                </a:solidFill>
              </a:rPr>
              <a:t>LENGTH OF APPOINTMENT</a:t>
            </a:r>
            <a:endParaRPr lang="en-US" sz="4000" dirty="0">
              <a:solidFill>
                <a:srgbClr val="C00000"/>
              </a:solidFill>
            </a:endParaRPr>
          </a:p>
        </p:txBody>
      </p:sp>
      <p:pic>
        <p:nvPicPr>
          <p:cNvPr id="4" name="Picture 2" descr="See the sourc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903774"/>
      </p:ext>
    </p:extLst>
  </p:cSld>
  <p:clrMapOvr>
    <a:masterClrMapping/>
  </p:clrMapOvr>
  <mc:AlternateContent xmlns:mc="http://schemas.openxmlformats.org/markup-compatibility/2006" xmlns:p14="http://schemas.microsoft.com/office/powerpoint/2010/main">
    <mc:Choice Requires="p14">
      <p:transition spd="slow" p14:dur="2000" advTm="1177"/>
    </mc:Choice>
    <mc:Fallback xmlns="">
      <p:transition spd="slow" advTm="117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533399"/>
          </a:xfrm>
        </p:spPr>
        <p:txBody>
          <a:bodyPr/>
          <a:lstStyle/>
          <a:p>
            <a:r>
              <a:rPr lang="en-US" sz="2400" b="1" dirty="0">
                <a:solidFill>
                  <a:srgbClr val="C00000"/>
                </a:solidFill>
              </a:rPr>
              <a:t>LENGTH OF APPOINTMENT</a:t>
            </a:r>
          </a:p>
        </p:txBody>
      </p:sp>
      <p:sp>
        <p:nvSpPr>
          <p:cNvPr id="3" name="TextBox 2"/>
          <p:cNvSpPr txBox="1"/>
          <p:nvPr/>
        </p:nvSpPr>
        <p:spPr>
          <a:xfrm>
            <a:off x="762000" y="990600"/>
            <a:ext cx="7543800" cy="4154984"/>
          </a:xfrm>
          <a:prstGeom prst="rect">
            <a:avLst/>
          </a:prstGeom>
          <a:noFill/>
        </p:spPr>
        <p:txBody>
          <a:bodyPr wrap="square" rtlCol="0">
            <a:spAutoFit/>
          </a:bodyPr>
          <a:lstStyle/>
          <a:p>
            <a:endParaRPr lang="en-US" dirty="0"/>
          </a:p>
          <a:p>
            <a:pPr marL="285750" indent="-285750">
              <a:spcAft>
                <a:spcPts val="1200"/>
              </a:spcAft>
              <a:buFont typeface="Wingdings" panose="05000000000000000000" pitchFamily="2" charset="2"/>
              <a:buChar char="§"/>
            </a:pPr>
            <a:r>
              <a:rPr lang="en-US" dirty="0">
                <a:latin typeface="+mj-lt"/>
              </a:rPr>
              <a:t>A person who meets the qualifications may be appointed a volunteer deputy registrar at any time. </a:t>
            </a:r>
          </a:p>
          <a:p>
            <a:pPr marL="285750" indent="-285750">
              <a:spcAft>
                <a:spcPts val="1200"/>
              </a:spcAft>
              <a:buFont typeface="Wingdings" panose="05000000000000000000" pitchFamily="2" charset="2"/>
              <a:buChar char="§"/>
            </a:pPr>
            <a:r>
              <a:rPr lang="en-US" dirty="0">
                <a:latin typeface="+mj-lt"/>
              </a:rPr>
              <a:t>All appointments expire on December 31st of every even-numbered year. </a:t>
            </a:r>
          </a:p>
          <a:p>
            <a:pPr marL="285750" indent="-285750">
              <a:spcAft>
                <a:spcPts val="1200"/>
              </a:spcAft>
              <a:buFont typeface="Wingdings" panose="05000000000000000000" pitchFamily="2" charset="2"/>
              <a:buChar char="§"/>
            </a:pPr>
            <a:r>
              <a:rPr lang="en-US" dirty="0">
                <a:latin typeface="+mj-lt"/>
              </a:rPr>
              <a:t>A person who has previously taken the volunteer deputy registrar examination and received a certificate of appointment in one county is not required to take the examination again in another county. </a:t>
            </a:r>
            <a:r>
              <a:rPr lang="en-US" b="1" dirty="0">
                <a:latin typeface="+mj-lt"/>
              </a:rPr>
              <a:t>The person should submit a Request for Appointment as a VDR with the new county. </a:t>
            </a:r>
            <a:r>
              <a:rPr lang="en-US" dirty="0">
                <a:latin typeface="+mj-lt"/>
              </a:rPr>
              <a:t>The voter registrar in the new county will appoint the person as a VDR and advise of any county-specific procedures.</a:t>
            </a:r>
          </a:p>
          <a:p>
            <a:pPr lvl="1"/>
            <a:endParaRPr lang="en-US" dirty="0"/>
          </a:p>
        </p:txBody>
      </p:sp>
      <p:pic>
        <p:nvPicPr>
          <p:cNvPr id="5" name="Picture 2" descr="See the sourc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pic>
        <p:nvPicPr>
          <p:cNvPr id="4" name="11">
            <a:hlinkClick r:id="" action="ppaction://media"/>
            <a:extLst>
              <a:ext uri="{FF2B5EF4-FFF2-40B4-BE49-F238E27FC236}">
                <a16:creationId xmlns:a16="http://schemas.microsoft.com/office/drawing/2014/main" id="{3FE2DEAF-365E-4D8B-BDE4-564D8CE1576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601200" y="3429000"/>
            <a:ext cx="609600" cy="609600"/>
          </a:xfrm>
          <a:prstGeom prst="rect">
            <a:avLst/>
          </a:prstGeom>
        </p:spPr>
      </p:pic>
    </p:spTree>
    <p:custDataLst>
      <p:tags r:id="rId1"/>
    </p:custDataLst>
    <p:extLst>
      <p:ext uri="{BB962C8B-B14F-4D97-AF65-F5344CB8AC3E}">
        <p14:creationId xmlns:p14="http://schemas.microsoft.com/office/powerpoint/2010/main" val="1076036161"/>
      </p:ext>
    </p:extLst>
  </p:cSld>
  <p:clrMapOvr>
    <a:masterClrMapping/>
  </p:clrMapOvr>
  <mc:AlternateContent xmlns:mc="http://schemas.openxmlformats.org/markup-compatibility/2006" xmlns:p14="http://schemas.microsoft.com/office/powerpoint/2010/main">
    <mc:Choice Requires="p14">
      <p:transition spd="slow" p14:dur="2000" advTm="39200"/>
    </mc:Choice>
    <mc:Fallback xmlns="">
      <p:transition spd="slow" advTm="39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5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39200"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533399"/>
          </a:xfrm>
        </p:spPr>
        <p:txBody>
          <a:bodyPr/>
          <a:lstStyle/>
          <a:p>
            <a:r>
              <a:rPr lang="en-US" sz="2400" b="1" dirty="0">
                <a:solidFill>
                  <a:srgbClr val="C00000"/>
                </a:solidFill>
              </a:rPr>
              <a:t>LENGTH OF APPOINTMENT</a:t>
            </a:r>
          </a:p>
        </p:txBody>
      </p:sp>
      <p:sp>
        <p:nvSpPr>
          <p:cNvPr id="3" name="TextBox 2"/>
          <p:cNvSpPr txBox="1"/>
          <p:nvPr/>
        </p:nvSpPr>
        <p:spPr>
          <a:xfrm>
            <a:off x="762000" y="990600"/>
            <a:ext cx="7543800" cy="3416320"/>
          </a:xfrm>
          <a:prstGeom prst="rect">
            <a:avLst/>
          </a:prstGeom>
          <a:noFill/>
        </p:spPr>
        <p:txBody>
          <a:bodyPr wrap="square" rtlCol="0">
            <a:spAutoFit/>
          </a:bodyPr>
          <a:lstStyle/>
          <a:p>
            <a:r>
              <a:rPr lang="en-US" sz="2000" dirty="0">
                <a:latin typeface="+mj-lt"/>
              </a:rPr>
              <a:t>Your appointment as a volunteer deputy registrar </a:t>
            </a:r>
            <a:r>
              <a:rPr lang="en-US" sz="2000" b="1" dirty="0">
                <a:latin typeface="+mj-lt"/>
              </a:rPr>
              <a:t>MAY </a:t>
            </a:r>
            <a:r>
              <a:rPr lang="en-US" sz="2000" dirty="0">
                <a:latin typeface="+mj-lt"/>
              </a:rPr>
              <a:t>be terminated by the appointing authority if it is determined that you:</a:t>
            </a:r>
          </a:p>
          <a:p>
            <a:endParaRPr lang="en-US" dirty="0">
              <a:latin typeface="+mj-lt"/>
            </a:endParaRPr>
          </a:p>
          <a:p>
            <a:pPr marL="285750" indent="-285750">
              <a:spcAft>
                <a:spcPts val="1200"/>
              </a:spcAft>
              <a:buFont typeface="Wingdings" panose="05000000000000000000" pitchFamily="2" charset="2"/>
              <a:buChar char="§"/>
            </a:pPr>
            <a:r>
              <a:rPr lang="en-US" dirty="0">
                <a:latin typeface="+mj-lt"/>
              </a:rPr>
              <a:t>failed to properly review a voter registration application; </a:t>
            </a:r>
          </a:p>
          <a:p>
            <a:pPr marL="285750" indent="-285750">
              <a:spcAft>
                <a:spcPts val="1200"/>
              </a:spcAft>
              <a:buFont typeface="Wingdings" panose="05000000000000000000" pitchFamily="2" charset="2"/>
              <a:buChar char="§"/>
            </a:pPr>
            <a:r>
              <a:rPr lang="en-US" dirty="0">
                <a:latin typeface="+mj-lt"/>
              </a:rPr>
              <a:t>intentionally destroyed or physically altered a registration application; or</a:t>
            </a:r>
          </a:p>
          <a:p>
            <a:pPr marL="285750" indent="-285750">
              <a:spcAft>
                <a:spcPts val="1200"/>
              </a:spcAft>
              <a:buFont typeface="Wingdings" panose="05000000000000000000" pitchFamily="2" charset="2"/>
              <a:buChar char="§"/>
            </a:pPr>
            <a:r>
              <a:rPr lang="en-US" dirty="0">
                <a:latin typeface="+mj-lt"/>
              </a:rPr>
              <a:t>engaged in any other activity that conflicts with your responsibilities as a volunteer deputy registrar.</a:t>
            </a:r>
          </a:p>
          <a:p>
            <a:pPr lvl="1"/>
            <a:endParaRPr lang="en-US" dirty="0"/>
          </a:p>
        </p:txBody>
      </p:sp>
      <p:pic>
        <p:nvPicPr>
          <p:cNvPr id="5" name="Picture 2" descr="See the sourc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pic>
        <p:nvPicPr>
          <p:cNvPr id="4" name="12">
            <a:hlinkClick r:id="" action="ppaction://media"/>
            <a:extLst>
              <a:ext uri="{FF2B5EF4-FFF2-40B4-BE49-F238E27FC236}">
                <a16:creationId xmlns:a16="http://schemas.microsoft.com/office/drawing/2014/main" id="{5DE94AB5-07FF-45BB-B719-7D7557C0848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677400" y="3124200"/>
            <a:ext cx="609600" cy="609600"/>
          </a:xfrm>
          <a:prstGeom prst="rect">
            <a:avLst/>
          </a:prstGeom>
        </p:spPr>
      </p:pic>
    </p:spTree>
    <p:custDataLst>
      <p:tags r:id="rId1"/>
    </p:custDataLst>
    <p:extLst>
      <p:ext uri="{BB962C8B-B14F-4D97-AF65-F5344CB8AC3E}">
        <p14:creationId xmlns:p14="http://schemas.microsoft.com/office/powerpoint/2010/main" val="1266899510"/>
      </p:ext>
    </p:extLst>
  </p:cSld>
  <p:clrMapOvr>
    <a:masterClrMapping/>
  </p:clrMapOvr>
  <mc:AlternateContent xmlns:mc="http://schemas.openxmlformats.org/markup-compatibility/2006" xmlns:p14="http://schemas.microsoft.com/office/powerpoint/2010/main">
    <mc:Choice Requires="p14">
      <p:transition spd="slow" p14:dur="2000" advTm="61006"/>
    </mc:Choice>
    <mc:Fallback xmlns="">
      <p:transition spd="slow" advTm="61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79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65" objId="4"/>
        <p14:stopEvt time="60944" objId="4"/>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533399"/>
          </a:xfrm>
        </p:spPr>
        <p:txBody>
          <a:bodyPr/>
          <a:lstStyle/>
          <a:p>
            <a:r>
              <a:rPr lang="en-US" sz="2400" b="1" dirty="0">
                <a:solidFill>
                  <a:srgbClr val="C00000"/>
                </a:solidFill>
              </a:rPr>
              <a:t>LENGTH OF APPOINTMENT</a:t>
            </a:r>
          </a:p>
        </p:txBody>
      </p:sp>
      <p:sp>
        <p:nvSpPr>
          <p:cNvPr id="3" name="TextBox 2"/>
          <p:cNvSpPr txBox="1"/>
          <p:nvPr/>
        </p:nvSpPr>
        <p:spPr>
          <a:xfrm>
            <a:off x="762000" y="990600"/>
            <a:ext cx="7543800" cy="3508653"/>
          </a:xfrm>
          <a:prstGeom prst="rect">
            <a:avLst/>
          </a:prstGeom>
          <a:noFill/>
        </p:spPr>
        <p:txBody>
          <a:bodyPr wrap="square" rtlCol="0">
            <a:spAutoFit/>
          </a:bodyPr>
          <a:lstStyle/>
          <a:p>
            <a:r>
              <a:rPr lang="en-US" sz="2000" dirty="0">
                <a:latin typeface="+mj-lt"/>
              </a:rPr>
              <a:t>Your appointment as a volunteer deputy registrar </a:t>
            </a:r>
            <a:r>
              <a:rPr lang="en-US" sz="2000" b="1" dirty="0">
                <a:latin typeface="+mj-lt"/>
              </a:rPr>
              <a:t>WILL </a:t>
            </a:r>
            <a:r>
              <a:rPr lang="en-US" sz="2000" dirty="0">
                <a:latin typeface="+mj-lt"/>
              </a:rPr>
              <a:t>be terminated by the county voter registrar if you are:</a:t>
            </a:r>
          </a:p>
          <a:p>
            <a:endParaRPr lang="en-US" dirty="0">
              <a:latin typeface="+mj-lt"/>
            </a:endParaRPr>
          </a:p>
          <a:p>
            <a:endParaRPr lang="en-US" dirty="0"/>
          </a:p>
          <a:p>
            <a:pPr marL="285750" indent="-285750">
              <a:spcAft>
                <a:spcPts val="1200"/>
              </a:spcAft>
              <a:buFont typeface="Wingdings" panose="05000000000000000000" pitchFamily="2" charset="2"/>
              <a:buChar char="§"/>
            </a:pPr>
            <a:r>
              <a:rPr lang="en-US" dirty="0">
                <a:latin typeface="+mj-lt"/>
              </a:rPr>
              <a:t>finally convicted of an offense under the law relating to performance-based compensation for voter registration, </a:t>
            </a:r>
            <a:r>
              <a:rPr lang="en-US" sz="1600" i="1" dirty="0">
                <a:solidFill>
                  <a:schemeClr val="tx1">
                    <a:lumMod val="50000"/>
                    <a:lumOff val="50000"/>
                  </a:schemeClr>
                </a:solidFill>
                <a:latin typeface="+mj-lt"/>
              </a:rPr>
              <a:t>Section 13.008, Texas Election Code</a:t>
            </a:r>
            <a:r>
              <a:rPr lang="en-US" dirty="0">
                <a:latin typeface="+mj-lt"/>
              </a:rPr>
              <a:t>; or</a:t>
            </a:r>
          </a:p>
          <a:p>
            <a:pPr marL="285750" indent="-285750">
              <a:spcAft>
                <a:spcPts val="1200"/>
              </a:spcAft>
              <a:buFont typeface="Wingdings" panose="05000000000000000000" pitchFamily="2" charset="2"/>
              <a:buChar char="§"/>
            </a:pPr>
            <a:r>
              <a:rPr lang="en-US" dirty="0">
                <a:latin typeface="+mj-lt"/>
              </a:rPr>
              <a:t>finally convicted of an offense under the law relating to a failure to deliver a completed voter registration application to the county voter registrar, </a:t>
            </a:r>
            <a:r>
              <a:rPr lang="en-US" sz="1600" i="1" dirty="0">
                <a:solidFill>
                  <a:schemeClr val="tx1">
                    <a:lumMod val="50000"/>
                    <a:lumOff val="50000"/>
                  </a:schemeClr>
                </a:solidFill>
                <a:latin typeface="+mj-lt"/>
              </a:rPr>
              <a:t>Section 13.043, Texas Election Code</a:t>
            </a:r>
            <a:r>
              <a:rPr lang="en-US" dirty="0">
                <a:latin typeface="+mj-lt"/>
              </a:rPr>
              <a:t>.</a:t>
            </a:r>
          </a:p>
          <a:p>
            <a:pPr lvl="1"/>
            <a:endParaRPr lang="en-US" dirty="0"/>
          </a:p>
        </p:txBody>
      </p:sp>
      <p:pic>
        <p:nvPicPr>
          <p:cNvPr id="5" name="Picture 2" descr="See the sourc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pic>
        <p:nvPicPr>
          <p:cNvPr id="4" name="13">
            <a:hlinkClick r:id="" action="ppaction://media"/>
            <a:extLst>
              <a:ext uri="{FF2B5EF4-FFF2-40B4-BE49-F238E27FC236}">
                <a16:creationId xmlns:a16="http://schemas.microsoft.com/office/drawing/2014/main" id="{18412E7E-0A41-457E-A24D-BC424DC83A6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525000" y="5486400"/>
            <a:ext cx="609600" cy="609600"/>
          </a:xfrm>
          <a:prstGeom prst="rect">
            <a:avLst/>
          </a:prstGeom>
        </p:spPr>
      </p:pic>
    </p:spTree>
    <p:custDataLst>
      <p:tags r:id="rId1"/>
    </p:custDataLst>
    <p:extLst>
      <p:ext uri="{BB962C8B-B14F-4D97-AF65-F5344CB8AC3E}">
        <p14:creationId xmlns:p14="http://schemas.microsoft.com/office/powerpoint/2010/main" val="1596530068"/>
      </p:ext>
    </p:extLst>
  </p:cSld>
  <p:clrMapOvr>
    <a:masterClrMapping/>
  </p:clrMapOvr>
  <mc:AlternateContent xmlns:mc="http://schemas.openxmlformats.org/markup-compatibility/2006" xmlns:p14="http://schemas.microsoft.com/office/powerpoint/2010/main">
    <mc:Choice Requires="p14">
      <p:transition spd="slow" p14:dur="2000" advTm="37586"/>
    </mc:Choice>
    <mc:Fallback xmlns="">
      <p:transition spd="slow" advTm="37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3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55" objId="4"/>
        <p14:stopEvt time="37586"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3352799"/>
          </a:xfrm>
        </p:spPr>
        <p:txBody>
          <a:bodyPr/>
          <a:lstStyle/>
          <a:p>
            <a:r>
              <a:rPr lang="en-US" sz="4800" b="1" dirty="0">
                <a:solidFill>
                  <a:srgbClr val="C00000"/>
                </a:solidFill>
              </a:rPr>
              <a:t>ROLE OF A VOLUNTEER DEPUTY REGISTRAR</a:t>
            </a:r>
            <a:endParaRPr lang="en-US" sz="4000" dirty="0">
              <a:solidFill>
                <a:srgbClr val="C00000"/>
              </a:solidFill>
            </a:endParaRPr>
          </a:p>
        </p:txBody>
      </p:sp>
      <p:pic>
        <p:nvPicPr>
          <p:cNvPr id="4" name="Picture 2" descr="See the sourc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761701"/>
      </p:ext>
    </p:extLst>
  </p:cSld>
  <p:clrMapOvr>
    <a:masterClrMapping/>
  </p:clrMapOvr>
  <mc:AlternateContent xmlns:mc="http://schemas.openxmlformats.org/markup-compatibility/2006" xmlns:p14="http://schemas.microsoft.com/office/powerpoint/2010/main">
    <mc:Choice Requires="p14">
      <p:transition spd="slow" p14:dur="2000" advTm="1433"/>
    </mc:Choice>
    <mc:Fallback xmlns="">
      <p:transition spd="slow" advTm="143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533399"/>
          </a:xfrm>
        </p:spPr>
        <p:txBody>
          <a:bodyPr/>
          <a:lstStyle/>
          <a:p>
            <a:r>
              <a:rPr lang="en-US" sz="2400" b="1" dirty="0"/>
              <a:t>SUPPLIES NEEDED</a:t>
            </a:r>
          </a:p>
        </p:txBody>
      </p:sp>
      <p:sp>
        <p:nvSpPr>
          <p:cNvPr id="3" name="TextBox 2"/>
          <p:cNvSpPr txBox="1"/>
          <p:nvPr/>
        </p:nvSpPr>
        <p:spPr>
          <a:xfrm>
            <a:off x="762000" y="990600"/>
            <a:ext cx="7543800" cy="5109091"/>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n-US" sz="2000" dirty="0">
                <a:latin typeface="+mj-lt"/>
              </a:rPr>
              <a:t>Certificate of Appointment* </a:t>
            </a:r>
          </a:p>
          <a:p>
            <a:pPr marL="342900" indent="-342900">
              <a:lnSpc>
                <a:spcPct val="150000"/>
              </a:lnSpc>
              <a:buFont typeface="Wingdings" panose="05000000000000000000" pitchFamily="2" charset="2"/>
              <a:buChar char="§"/>
            </a:pPr>
            <a:r>
              <a:rPr lang="en-US" sz="2000" dirty="0">
                <a:latin typeface="+mj-lt"/>
              </a:rPr>
              <a:t>Texas Volunteer Deputy Registrar Guide and any other handbook provided by your appointing authority* </a:t>
            </a:r>
          </a:p>
          <a:p>
            <a:pPr marL="342900" indent="-342900">
              <a:lnSpc>
                <a:spcPct val="150000"/>
              </a:lnSpc>
              <a:buFont typeface="Wingdings" panose="05000000000000000000" pitchFamily="2" charset="2"/>
              <a:buChar char="§"/>
            </a:pPr>
            <a:r>
              <a:rPr lang="en-US" sz="2000" dirty="0">
                <a:latin typeface="+mj-lt"/>
              </a:rPr>
              <a:t>Voter Registration Applications*</a:t>
            </a:r>
          </a:p>
          <a:p>
            <a:pPr marL="342900" indent="-342900">
              <a:lnSpc>
                <a:spcPct val="150000"/>
              </a:lnSpc>
              <a:buFont typeface="Wingdings" panose="05000000000000000000" pitchFamily="2" charset="2"/>
              <a:buChar char="§"/>
            </a:pPr>
            <a:r>
              <a:rPr lang="en-US" sz="2000" dirty="0">
                <a:latin typeface="+mj-lt"/>
              </a:rPr>
              <a:t>Receipt Book* </a:t>
            </a:r>
          </a:p>
          <a:p>
            <a:pPr marL="342900" indent="-342900">
              <a:lnSpc>
                <a:spcPct val="150000"/>
              </a:lnSpc>
              <a:buFont typeface="Wingdings" panose="05000000000000000000" pitchFamily="2" charset="2"/>
              <a:buChar char="§"/>
            </a:pPr>
            <a:r>
              <a:rPr lang="en-US" sz="2000" dirty="0">
                <a:latin typeface="+mj-lt"/>
              </a:rPr>
              <a:t>Pens</a:t>
            </a:r>
          </a:p>
          <a:p>
            <a:endParaRPr lang="en-US" sz="2000" dirty="0">
              <a:latin typeface="+mj-lt"/>
            </a:endParaRPr>
          </a:p>
          <a:p>
            <a:pPr lvl="1"/>
            <a:r>
              <a:rPr lang="en-US" i="1" dirty="0">
                <a:latin typeface="+mj-lt"/>
              </a:rPr>
              <a:t>*All election materials issued to a volunteer deputy registrar, </a:t>
            </a:r>
            <a:r>
              <a:rPr lang="en-US" i="1" dirty="0">
                <a:solidFill>
                  <a:schemeClr val="bg1">
                    <a:lumMod val="65000"/>
                  </a:schemeClr>
                </a:solidFill>
                <a:latin typeface="+mj-lt"/>
              </a:rPr>
              <a:t>(including the Certificate of Appointment, receipt books, receipts, applications and other forms in the volunteer deputy registrar’s possession) </a:t>
            </a:r>
            <a:r>
              <a:rPr lang="en-US" i="1" dirty="0">
                <a:latin typeface="+mj-lt"/>
              </a:rPr>
              <a:t>must be returned or accounted for upon termination of appointment, not later than the second day after the volunteer deputy registrar receives the termination notice.</a:t>
            </a:r>
            <a:endParaRPr lang="en-US" sz="1600" dirty="0">
              <a:latin typeface="+mj-lt"/>
            </a:endParaRPr>
          </a:p>
        </p:txBody>
      </p:sp>
      <p:pic>
        <p:nvPicPr>
          <p:cNvPr id="5"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pic>
        <p:nvPicPr>
          <p:cNvPr id="4" name="15">
            <a:hlinkClick r:id="" action="ppaction://media"/>
            <a:extLst>
              <a:ext uri="{FF2B5EF4-FFF2-40B4-BE49-F238E27FC236}">
                <a16:creationId xmlns:a16="http://schemas.microsoft.com/office/drawing/2014/main" id="{BAD15317-AEA5-4036-85D3-26379E28D0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3429000"/>
            <a:ext cx="609600" cy="609600"/>
          </a:xfrm>
          <a:prstGeom prst="rect">
            <a:avLst/>
          </a:prstGeom>
        </p:spPr>
      </p:pic>
    </p:spTree>
    <p:extLst>
      <p:ext uri="{BB962C8B-B14F-4D97-AF65-F5344CB8AC3E}">
        <p14:creationId xmlns:p14="http://schemas.microsoft.com/office/powerpoint/2010/main" val="383250625"/>
      </p:ext>
    </p:extLst>
  </p:cSld>
  <p:clrMapOvr>
    <a:masterClrMapping/>
  </p:clrMapOvr>
  <mc:AlternateContent xmlns:mc="http://schemas.openxmlformats.org/markup-compatibility/2006" xmlns:p14="http://schemas.microsoft.com/office/powerpoint/2010/main">
    <mc:Choice Requires="p14">
      <p:transition spd="slow" p14:dur="2000" advTm="32631"/>
    </mc:Choice>
    <mc:Fallback xmlns="">
      <p:transition spd="slow" advTm="32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4"/>
        <p14:stopEvt time="32631" objId="4"/>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3352799"/>
          </a:xfrm>
        </p:spPr>
        <p:txBody>
          <a:bodyPr/>
          <a:lstStyle/>
          <a:p>
            <a:r>
              <a:rPr lang="en-US" sz="4800" b="1" dirty="0"/>
              <a:t>Distributing and Accepting Applications</a:t>
            </a:r>
            <a:endParaRPr lang="en-US" sz="4000" dirty="0"/>
          </a:p>
        </p:txBody>
      </p:sp>
      <p:pic>
        <p:nvPicPr>
          <p:cNvPr id="4" name="Picture 2" descr="See the sourc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721971"/>
      </p:ext>
    </p:extLst>
  </p:cSld>
  <p:clrMapOvr>
    <a:masterClrMapping/>
  </p:clrMapOvr>
  <mc:AlternateContent xmlns:mc="http://schemas.openxmlformats.org/markup-compatibility/2006" xmlns:p14="http://schemas.microsoft.com/office/powerpoint/2010/main">
    <mc:Choice Requires="p14">
      <p:transition spd="slow" p14:dur="2000" advTm="1271"/>
    </mc:Choice>
    <mc:Fallback xmlns="">
      <p:transition spd="slow" advTm="127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533399"/>
          </a:xfrm>
        </p:spPr>
        <p:txBody>
          <a:bodyPr/>
          <a:lstStyle/>
          <a:p>
            <a:r>
              <a:rPr lang="en-US" sz="2400" b="1" dirty="0"/>
              <a:t>DISTRIBUTING &amp; ACCEPTING APPLICATIONS</a:t>
            </a:r>
          </a:p>
        </p:txBody>
      </p:sp>
      <p:sp>
        <p:nvSpPr>
          <p:cNvPr id="3" name="TextBox 2"/>
          <p:cNvSpPr txBox="1"/>
          <p:nvPr/>
        </p:nvSpPr>
        <p:spPr>
          <a:xfrm>
            <a:off x="762000" y="990600"/>
            <a:ext cx="7543800" cy="5693866"/>
          </a:xfrm>
          <a:prstGeom prst="rect">
            <a:avLst/>
          </a:prstGeom>
          <a:noFill/>
        </p:spPr>
        <p:txBody>
          <a:bodyPr wrap="square" rtlCol="0">
            <a:spAutoFit/>
          </a:bodyPr>
          <a:lstStyle/>
          <a:p>
            <a:pPr>
              <a:spcAft>
                <a:spcPts val="600"/>
              </a:spcAft>
            </a:pPr>
            <a:r>
              <a:rPr lang="en-US" b="1" dirty="0">
                <a:latin typeface="+mj-lt"/>
              </a:rPr>
              <a:t>A volunteer deputy registrar assists the county voter registrar who appointed him or her to encourage voter registration. </a:t>
            </a:r>
            <a:r>
              <a:rPr lang="en-US" dirty="0">
                <a:latin typeface="+mj-lt"/>
              </a:rPr>
              <a:t>A volunteer deputy registrar:</a:t>
            </a:r>
          </a:p>
          <a:p>
            <a:pPr marL="742950" lvl="1" indent="-285750">
              <a:spcAft>
                <a:spcPts val="600"/>
              </a:spcAft>
              <a:buFont typeface="Wingdings" panose="05000000000000000000" pitchFamily="2" charset="2"/>
              <a:buChar char="§"/>
            </a:pPr>
            <a:r>
              <a:rPr lang="en-US" dirty="0">
                <a:latin typeface="+mj-lt"/>
              </a:rPr>
              <a:t>may </a:t>
            </a:r>
            <a:r>
              <a:rPr lang="en-US" b="1" dirty="0">
                <a:latin typeface="+mj-lt"/>
              </a:rPr>
              <a:t>distribute </a:t>
            </a:r>
            <a:r>
              <a:rPr lang="en-US" dirty="0">
                <a:latin typeface="+mj-lt"/>
              </a:rPr>
              <a:t>voter registration applications to anyone who requests one.</a:t>
            </a:r>
          </a:p>
          <a:p>
            <a:pPr marL="742950" lvl="1" indent="-285750">
              <a:spcAft>
                <a:spcPts val="600"/>
              </a:spcAft>
              <a:buFont typeface="Wingdings" panose="05000000000000000000" pitchFamily="2" charset="2"/>
              <a:buChar char="§"/>
            </a:pPr>
            <a:r>
              <a:rPr lang="en-US" dirty="0">
                <a:latin typeface="+mj-lt"/>
              </a:rPr>
              <a:t>may </a:t>
            </a:r>
            <a:r>
              <a:rPr lang="en-US" b="1" dirty="0">
                <a:latin typeface="+mj-lt"/>
              </a:rPr>
              <a:t>distribute AND ACCEPT </a:t>
            </a:r>
            <a:r>
              <a:rPr lang="en-US" dirty="0">
                <a:latin typeface="+mj-lt"/>
              </a:rPr>
              <a:t>a completed voter registration application from any resident of the county who is:</a:t>
            </a:r>
          </a:p>
          <a:p>
            <a:pPr marL="1200150" lvl="2" indent="-285750">
              <a:spcAft>
                <a:spcPts val="600"/>
              </a:spcAft>
              <a:buFont typeface="Wingdings" panose="05000000000000000000" pitchFamily="2" charset="2"/>
              <a:buChar char="§"/>
            </a:pPr>
            <a:r>
              <a:rPr lang="en-US" sz="1400" dirty="0">
                <a:latin typeface="+mj-lt"/>
              </a:rPr>
              <a:t>a United State citizen;</a:t>
            </a:r>
          </a:p>
          <a:p>
            <a:pPr marL="1200150" lvl="2" indent="-285750">
              <a:spcAft>
                <a:spcPts val="600"/>
              </a:spcAft>
              <a:buFont typeface="Wingdings" panose="05000000000000000000" pitchFamily="2" charset="2"/>
              <a:buChar char="§"/>
            </a:pPr>
            <a:r>
              <a:rPr lang="en-US" sz="1400" dirty="0">
                <a:latin typeface="+mj-lt"/>
              </a:rPr>
              <a:t>a resident of the county;</a:t>
            </a:r>
          </a:p>
          <a:p>
            <a:pPr marL="1200150" lvl="2" indent="-285750">
              <a:spcAft>
                <a:spcPts val="600"/>
              </a:spcAft>
              <a:buFont typeface="Wingdings" panose="05000000000000000000" pitchFamily="2" charset="2"/>
              <a:buChar char="§"/>
            </a:pPr>
            <a:r>
              <a:rPr lang="en-US" sz="1400" dirty="0">
                <a:latin typeface="+mj-lt"/>
              </a:rPr>
              <a:t>at least 17 years and 10 months of age; </a:t>
            </a:r>
          </a:p>
          <a:p>
            <a:pPr marL="1200150" lvl="2" indent="-285750">
              <a:spcAft>
                <a:spcPts val="600"/>
              </a:spcAft>
              <a:buFont typeface="Wingdings" panose="05000000000000000000" pitchFamily="2" charset="2"/>
              <a:buChar char="§"/>
            </a:pPr>
            <a:r>
              <a:rPr lang="en-US" sz="1400" dirty="0">
                <a:latin typeface="+mj-lt"/>
              </a:rPr>
              <a:t>not a convicted felon (unless the person’s sentence has been completed, including probation or parole or the person has been pardoned or otherwise released from the resulting disability to vote);</a:t>
            </a:r>
          </a:p>
          <a:p>
            <a:pPr marL="1200150" lvl="2" indent="-285750">
              <a:spcAft>
                <a:spcPts val="600"/>
              </a:spcAft>
              <a:buFont typeface="Wingdings" panose="05000000000000000000" pitchFamily="2" charset="2"/>
              <a:buChar char="§"/>
            </a:pPr>
            <a:r>
              <a:rPr lang="en-US" sz="1400" dirty="0">
                <a:latin typeface="+mj-lt"/>
              </a:rPr>
              <a:t>not a person determined by a final judgment of a court exercising probate jurisdiction to be (1) totally mentally incapacitated; or (2) partially mentally incapacitated without the right to vote.</a:t>
            </a:r>
          </a:p>
          <a:p>
            <a:pPr marL="742950" lvl="1" indent="-285750">
              <a:spcAft>
                <a:spcPts val="600"/>
              </a:spcAft>
              <a:buFont typeface="Wingdings" panose="05000000000000000000" pitchFamily="2" charset="2"/>
              <a:buChar char="§"/>
            </a:pPr>
            <a:r>
              <a:rPr lang="en-US" dirty="0">
                <a:latin typeface="+mj-lt"/>
              </a:rPr>
              <a:t>may </a:t>
            </a:r>
            <a:r>
              <a:rPr lang="en-US" b="1" dirty="0">
                <a:latin typeface="+mj-lt"/>
              </a:rPr>
              <a:t>distribute AND ACCEPT </a:t>
            </a:r>
            <a:r>
              <a:rPr lang="en-US" dirty="0">
                <a:latin typeface="+mj-lt"/>
              </a:rPr>
              <a:t>a completed voter registration application from any resident of the county who wishes to change or correct information on his/her voter registration certificate (such as name or address).</a:t>
            </a:r>
            <a:endParaRPr lang="en-US" dirty="0"/>
          </a:p>
        </p:txBody>
      </p:sp>
      <p:pic>
        <p:nvPicPr>
          <p:cNvPr id="5" name="Picture 2" descr="See the sourc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pic>
        <p:nvPicPr>
          <p:cNvPr id="4" name="17">
            <a:hlinkClick r:id="" action="ppaction://media"/>
            <a:extLst>
              <a:ext uri="{FF2B5EF4-FFF2-40B4-BE49-F238E27FC236}">
                <a16:creationId xmlns:a16="http://schemas.microsoft.com/office/drawing/2014/main" id="{B7D49F0C-3D49-46A6-99DC-D5891D03336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296400" y="3429000"/>
            <a:ext cx="609600" cy="609600"/>
          </a:xfrm>
          <a:prstGeom prst="rect">
            <a:avLst/>
          </a:prstGeom>
        </p:spPr>
      </p:pic>
    </p:spTree>
    <p:custDataLst>
      <p:tags r:id="rId1"/>
    </p:custDataLst>
    <p:extLst>
      <p:ext uri="{BB962C8B-B14F-4D97-AF65-F5344CB8AC3E}">
        <p14:creationId xmlns:p14="http://schemas.microsoft.com/office/powerpoint/2010/main" val="3350388134"/>
      </p:ext>
    </p:extLst>
  </p:cSld>
  <p:clrMapOvr>
    <a:masterClrMapping/>
  </p:clrMapOvr>
  <mc:AlternateContent xmlns:mc="http://schemas.openxmlformats.org/markup-compatibility/2006" xmlns:p14="http://schemas.microsoft.com/office/powerpoint/2010/main">
    <mc:Choice Requires="p14">
      <p:transition spd="slow" p14:dur="2000" advTm="21863"/>
    </mc:Choice>
    <mc:Fallback xmlns="">
      <p:transition spd="slow" advTm="21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8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pauseEvt time="0" objId="4"/>
        <p14:seekEvt time="0" objId="4" seek="0"/>
        <p14:resumeEvt time="0" objId="4"/>
        <p14:pauseEvt time="2819" objId="4"/>
        <p14:seekEvt time="2819" objId="4" seek="2794"/>
        <p14:resumeEvt time="2819" objId="4"/>
        <p14:stopEvt time="21863" objId="4"/>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533399"/>
          </a:xfrm>
        </p:spPr>
        <p:txBody>
          <a:bodyPr/>
          <a:lstStyle/>
          <a:p>
            <a:r>
              <a:rPr lang="en-US" sz="2400" b="1" dirty="0"/>
              <a:t>DISTRIBUTING &amp; ACCEPTING APPLICATIONS</a:t>
            </a:r>
          </a:p>
        </p:txBody>
      </p:sp>
      <p:sp>
        <p:nvSpPr>
          <p:cNvPr id="3" name="TextBox 2"/>
          <p:cNvSpPr txBox="1"/>
          <p:nvPr/>
        </p:nvSpPr>
        <p:spPr>
          <a:xfrm>
            <a:off x="762000" y="990600"/>
            <a:ext cx="7543800" cy="4548617"/>
          </a:xfrm>
          <a:prstGeom prst="rect">
            <a:avLst/>
          </a:prstGeom>
          <a:noFill/>
        </p:spPr>
        <p:txBody>
          <a:bodyPr wrap="square" rtlCol="0">
            <a:spAutoFit/>
          </a:bodyPr>
          <a:lstStyle/>
          <a:p>
            <a:pPr>
              <a:spcAft>
                <a:spcPts val="600"/>
              </a:spcAft>
            </a:pPr>
            <a:endParaRPr lang="en-US" dirty="0">
              <a:latin typeface="+mj-lt"/>
            </a:endParaRPr>
          </a:p>
          <a:p>
            <a:pPr>
              <a:lnSpc>
                <a:spcPct val="150000"/>
              </a:lnSpc>
              <a:spcAft>
                <a:spcPts val="600"/>
              </a:spcAft>
            </a:pPr>
            <a:r>
              <a:rPr lang="en-US" dirty="0">
                <a:latin typeface="+mj-lt"/>
              </a:rPr>
              <a:t>Your county voter registrar should provide you with applications containing the county return address. If your county voter registrar does not have enough applications to provide to you, you may print blank applications for volunteer deputy registrars from the Secretary of State’s website. These applications should only be distributed to applicants residing in the county. Should you receive generic applications containing the secretary of state’s return address, you can distribute to anyone residing in any county; however, you can only accept applications from those registering within the county in which you were appointed.</a:t>
            </a:r>
          </a:p>
        </p:txBody>
      </p:sp>
      <p:pic>
        <p:nvPicPr>
          <p:cNvPr id="5"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pic>
        <p:nvPicPr>
          <p:cNvPr id="4" name="18">
            <a:hlinkClick r:id="" action="ppaction://media"/>
            <a:extLst>
              <a:ext uri="{FF2B5EF4-FFF2-40B4-BE49-F238E27FC236}">
                <a16:creationId xmlns:a16="http://schemas.microsoft.com/office/drawing/2014/main" id="{CA050909-5301-4401-898C-2BAC451413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72600" y="3264908"/>
            <a:ext cx="609600" cy="609600"/>
          </a:xfrm>
          <a:prstGeom prst="rect">
            <a:avLst/>
          </a:prstGeom>
        </p:spPr>
      </p:pic>
    </p:spTree>
    <p:extLst>
      <p:ext uri="{BB962C8B-B14F-4D97-AF65-F5344CB8AC3E}">
        <p14:creationId xmlns:p14="http://schemas.microsoft.com/office/powerpoint/2010/main" val="1528790025"/>
      </p:ext>
    </p:extLst>
  </p:cSld>
  <p:clrMapOvr>
    <a:masterClrMapping/>
  </p:clrMapOvr>
  <mc:AlternateContent xmlns:mc="http://schemas.openxmlformats.org/markup-compatibility/2006" xmlns:p14="http://schemas.microsoft.com/office/powerpoint/2010/main">
    <mc:Choice Requires="p14">
      <p:transition spd="slow" p14:dur="2000" advTm="28748"/>
    </mc:Choice>
    <mc:Fallback xmlns="">
      <p:transition spd="slow" advTm="28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28562" objId="4"/>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3352799"/>
          </a:xfrm>
        </p:spPr>
        <p:txBody>
          <a:bodyPr/>
          <a:lstStyle/>
          <a:p>
            <a:r>
              <a:rPr lang="en-US" sz="4800" b="1" dirty="0"/>
              <a:t>Assisting Applicants</a:t>
            </a:r>
            <a:endParaRPr lang="en-US" sz="4000" dirty="0"/>
          </a:p>
        </p:txBody>
      </p:sp>
      <p:pic>
        <p:nvPicPr>
          <p:cNvPr id="4" name="Picture 2" descr="See the sourc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348694"/>
      </p:ext>
    </p:extLst>
  </p:cSld>
  <p:clrMapOvr>
    <a:masterClrMapping/>
  </p:clrMapOvr>
  <mc:AlternateContent xmlns:mc="http://schemas.openxmlformats.org/markup-compatibility/2006" xmlns:p14="http://schemas.microsoft.com/office/powerpoint/2010/main">
    <mc:Choice Requires="p14">
      <p:transition spd="slow" p14:dur="2000" advTm="1059"/>
    </mc:Choice>
    <mc:Fallback xmlns="">
      <p:transition spd="slow" advTm="105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533399"/>
          </a:xfrm>
        </p:spPr>
        <p:txBody>
          <a:bodyPr/>
          <a:lstStyle/>
          <a:p>
            <a:r>
              <a:rPr lang="en-US" sz="2400" b="1" dirty="0"/>
              <a:t>TABLE OF CONTENTS</a:t>
            </a:r>
          </a:p>
        </p:txBody>
      </p:sp>
      <p:sp>
        <p:nvSpPr>
          <p:cNvPr id="3" name="TextBox 2"/>
          <p:cNvSpPr txBox="1"/>
          <p:nvPr/>
        </p:nvSpPr>
        <p:spPr>
          <a:xfrm>
            <a:off x="1981200" y="990600"/>
            <a:ext cx="5257800" cy="5509200"/>
          </a:xfrm>
          <a:prstGeom prst="rect">
            <a:avLst/>
          </a:prstGeom>
          <a:noFill/>
        </p:spPr>
        <p:txBody>
          <a:bodyPr wrap="square" rtlCol="0">
            <a:spAutoFit/>
          </a:bodyPr>
          <a:lstStyle/>
          <a:p>
            <a:pPr marL="285750" indent="-285750">
              <a:spcAft>
                <a:spcPts val="600"/>
              </a:spcAft>
              <a:buFont typeface="Wingdings" panose="05000000000000000000" pitchFamily="2" charset="2"/>
              <a:buChar char="Ø"/>
            </a:pPr>
            <a:r>
              <a:rPr lang="en-US" sz="1600" b="1" dirty="0">
                <a:solidFill>
                  <a:srgbClr val="C00000"/>
                </a:solidFill>
              </a:rPr>
              <a:t>BEFORE GETTING STARTED</a:t>
            </a:r>
          </a:p>
          <a:p>
            <a:pPr marL="285750" indent="-285750">
              <a:spcAft>
                <a:spcPts val="600"/>
              </a:spcAft>
              <a:buFont typeface="Wingdings" panose="05000000000000000000" pitchFamily="2" charset="2"/>
              <a:buChar char="Ø"/>
            </a:pPr>
            <a:r>
              <a:rPr lang="en-US" sz="1600" b="1" dirty="0">
                <a:solidFill>
                  <a:srgbClr val="C00000"/>
                </a:solidFill>
              </a:rPr>
              <a:t>QUALIFICATIONS</a:t>
            </a:r>
          </a:p>
          <a:p>
            <a:pPr marL="285750" indent="-285750">
              <a:spcAft>
                <a:spcPts val="600"/>
              </a:spcAft>
              <a:buFont typeface="Wingdings" panose="05000000000000000000" pitchFamily="2" charset="2"/>
              <a:buChar char="Ø"/>
            </a:pPr>
            <a:r>
              <a:rPr lang="en-US" sz="1600" b="1" dirty="0">
                <a:solidFill>
                  <a:srgbClr val="C00000"/>
                </a:solidFill>
              </a:rPr>
              <a:t>LENGTH OF APPOINTMENT</a:t>
            </a:r>
          </a:p>
          <a:p>
            <a:pPr marL="285750" indent="-285750">
              <a:spcAft>
                <a:spcPts val="600"/>
              </a:spcAft>
              <a:buFont typeface="Wingdings" panose="05000000000000000000" pitchFamily="2" charset="2"/>
              <a:buChar char="Ø"/>
            </a:pPr>
            <a:r>
              <a:rPr lang="en-US" sz="1600" b="1" dirty="0">
                <a:solidFill>
                  <a:srgbClr val="C00000"/>
                </a:solidFill>
              </a:rPr>
              <a:t>ROLE OF A VOLUNTEER DEPUTY REGISTRAR</a:t>
            </a:r>
          </a:p>
          <a:p>
            <a:pPr marL="742950" lvl="1" indent="-285750">
              <a:spcAft>
                <a:spcPts val="600"/>
              </a:spcAft>
              <a:buFont typeface="Wingdings" panose="05000000000000000000" pitchFamily="2" charset="2"/>
              <a:buChar char="Ø"/>
            </a:pPr>
            <a:r>
              <a:rPr lang="en-US" sz="1600" b="1" i="1" dirty="0">
                <a:solidFill>
                  <a:schemeClr val="tx2"/>
                </a:solidFill>
              </a:rPr>
              <a:t>Supplies Needed</a:t>
            </a:r>
          </a:p>
          <a:p>
            <a:pPr marL="742950" lvl="1" indent="-285750">
              <a:spcAft>
                <a:spcPts val="600"/>
              </a:spcAft>
              <a:buFont typeface="Wingdings" panose="05000000000000000000" pitchFamily="2" charset="2"/>
              <a:buChar char="Ø"/>
            </a:pPr>
            <a:r>
              <a:rPr lang="en-US" sz="1600" b="1" i="1" dirty="0">
                <a:solidFill>
                  <a:schemeClr val="tx2"/>
                </a:solidFill>
              </a:rPr>
              <a:t>Distributing and Accepting Applications</a:t>
            </a:r>
          </a:p>
          <a:p>
            <a:pPr marL="742950" lvl="1" indent="-285750">
              <a:spcAft>
                <a:spcPts val="600"/>
              </a:spcAft>
              <a:buFont typeface="Wingdings" panose="05000000000000000000" pitchFamily="2" charset="2"/>
              <a:buChar char="Ø"/>
            </a:pPr>
            <a:r>
              <a:rPr lang="en-US" sz="1600" b="1" i="1" dirty="0">
                <a:solidFill>
                  <a:schemeClr val="tx2"/>
                </a:solidFill>
              </a:rPr>
              <a:t>Assisting Applicants</a:t>
            </a:r>
          </a:p>
          <a:p>
            <a:pPr marL="742950" lvl="1" indent="-285750">
              <a:spcAft>
                <a:spcPts val="600"/>
              </a:spcAft>
              <a:buFont typeface="Wingdings" panose="05000000000000000000" pitchFamily="2" charset="2"/>
              <a:buChar char="Ø"/>
            </a:pPr>
            <a:r>
              <a:rPr lang="en-US" sz="1600" b="1" i="1" dirty="0">
                <a:solidFill>
                  <a:schemeClr val="tx2"/>
                </a:solidFill>
              </a:rPr>
              <a:t>Reviewing the Applications</a:t>
            </a:r>
          </a:p>
          <a:p>
            <a:pPr marL="742950" lvl="1" indent="-285750">
              <a:spcAft>
                <a:spcPts val="600"/>
              </a:spcAft>
              <a:buFont typeface="Wingdings" panose="05000000000000000000" pitchFamily="2" charset="2"/>
              <a:buChar char="Ø"/>
            </a:pPr>
            <a:r>
              <a:rPr lang="en-US" sz="1600" b="1" i="1" dirty="0">
                <a:solidFill>
                  <a:schemeClr val="tx2"/>
                </a:solidFill>
              </a:rPr>
              <a:t>Registration Receipt</a:t>
            </a:r>
          </a:p>
          <a:p>
            <a:pPr marL="742950" lvl="1" indent="-285750">
              <a:spcAft>
                <a:spcPts val="600"/>
              </a:spcAft>
              <a:buFont typeface="Wingdings" panose="05000000000000000000" pitchFamily="2" charset="2"/>
              <a:buChar char="Ø"/>
            </a:pPr>
            <a:r>
              <a:rPr lang="en-US" sz="1600" b="1" i="1" dirty="0">
                <a:solidFill>
                  <a:schemeClr val="tx2"/>
                </a:solidFill>
              </a:rPr>
              <a:t>Delivery of Applications and Receipts</a:t>
            </a:r>
          </a:p>
          <a:p>
            <a:pPr marL="285750" indent="-285750">
              <a:spcAft>
                <a:spcPts val="600"/>
              </a:spcAft>
              <a:buFont typeface="Wingdings" panose="05000000000000000000" pitchFamily="2" charset="2"/>
              <a:buChar char="Ø"/>
            </a:pPr>
            <a:r>
              <a:rPr lang="en-US" sz="1600" b="1" dirty="0">
                <a:solidFill>
                  <a:srgbClr val="C00000"/>
                </a:solidFill>
              </a:rPr>
              <a:t>VOTER REGISTRATION</a:t>
            </a:r>
          </a:p>
          <a:p>
            <a:pPr marL="742950" lvl="1" indent="-285750">
              <a:spcAft>
                <a:spcPts val="600"/>
              </a:spcAft>
              <a:buFont typeface="Wingdings" panose="05000000000000000000" pitchFamily="2" charset="2"/>
              <a:buChar char="Ø"/>
            </a:pPr>
            <a:r>
              <a:rPr lang="en-US" sz="1600" b="1" i="1" dirty="0">
                <a:solidFill>
                  <a:schemeClr val="tx2"/>
                </a:solidFill>
              </a:rPr>
              <a:t>Applicant Eligibility Requirements</a:t>
            </a:r>
          </a:p>
          <a:p>
            <a:pPr marL="742950" lvl="1" indent="-285750">
              <a:spcAft>
                <a:spcPts val="600"/>
              </a:spcAft>
              <a:buFont typeface="Wingdings" panose="05000000000000000000" pitchFamily="2" charset="2"/>
              <a:buChar char="Ø"/>
            </a:pPr>
            <a:r>
              <a:rPr lang="en-US" sz="1600" b="1" i="1" dirty="0">
                <a:solidFill>
                  <a:schemeClr val="tx2"/>
                </a:solidFill>
              </a:rPr>
              <a:t>Voter Name Changes</a:t>
            </a:r>
          </a:p>
          <a:p>
            <a:pPr marL="742950" lvl="1" indent="-285750">
              <a:spcAft>
                <a:spcPts val="600"/>
              </a:spcAft>
              <a:buFont typeface="Wingdings" panose="05000000000000000000" pitchFamily="2" charset="2"/>
              <a:buChar char="Ø"/>
            </a:pPr>
            <a:r>
              <a:rPr lang="en-US" sz="1600" b="1" i="1" dirty="0">
                <a:solidFill>
                  <a:schemeClr val="tx2"/>
                </a:solidFill>
              </a:rPr>
              <a:t>Voter Address Changes</a:t>
            </a:r>
          </a:p>
          <a:p>
            <a:pPr marL="742950" lvl="1" indent="-285750">
              <a:spcAft>
                <a:spcPts val="600"/>
              </a:spcAft>
              <a:buFont typeface="Wingdings" panose="05000000000000000000" pitchFamily="2" charset="2"/>
              <a:buChar char="Ø"/>
            </a:pPr>
            <a:r>
              <a:rPr lang="en-US" sz="1600" b="1" i="1" dirty="0">
                <a:solidFill>
                  <a:schemeClr val="tx2"/>
                </a:solidFill>
              </a:rPr>
              <a:t>Effective Date of Registration</a:t>
            </a:r>
          </a:p>
          <a:p>
            <a:pPr marL="742950" lvl="1" indent="-285750">
              <a:spcAft>
                <a:spcPts val="600"/>
              </a:spcAft>
              <a:buFont typeface="Wingdings" panose="05000000000000000000" pitchFamily="2" charset="2"/>
              <a:buChar char="Ø"/>
            </a:pPr>
            <a:r>
              <a:rPr lang="en-US" sz="1600" b="1" i="1" dirty="0">
                <a:solidFill>
                  <a:schemeClr val="tx2"/>
                </a:solidFill>
              </a:rPr>
              <a:t>Period of Effectiveness</a:t>
            </a:r>
          </a:p>
          <a:p>
            <a:pPr marL="285750" indent="-285750">
              <a:spcAft>
                <a:spcPts val="600"/>
              </a:spcAft>
              <a:buFont typeface="Wingdings" panose="05000000000000000000" pitchFamily="2" charset="2"/>
              <a:buChar char="Ø"/>
            </a:pPr>
            <a:r>
              <a:rPr lang="en-US" sz="1600" b="1" dirty="0">
                <a:solidFill>
                  <a:srgbClr val="C00000"/>
                </a:solidFill>
              </a:rPr>
              <a:t>UPCOMING ELECTIONS</a:t>
            </a:r>
          </a:p>
        </p:txBody>
      </p:sp>
      <p:pic>
        <p:nvPicPr>
          <p:cNvPr id="5"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pic>
        <p:nvPicPr>
          <p:cNvPr id="14" name="2">
            <a:hlinkClick r:id="" action="ppaction://media"/>
            <a:extLst>
              <a:ext uri="{FF2B5EF4-FFF2-40B4-BE49-F238E27FC236}">
                <a16:creationId xmlns:a16="http://schemas.microsoft.com/office/drawing/2014/main" id="{9CD6F3D2-A33B-4AD8-9071-BF9748C384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6069850"/>
            <a:ext cx="18288" cy="18288"/>
          </a:xfrm>
          <a:prstGeom prst="rect">
            <a:avLst/>
          </a:prstGeom>
        </p:spPr>
      </p:pic>
    </p:spTree>
    <p:extLst>
      <p:ext uri="{BB962C8B-B14F-4D97-AF65-F5344CB8AC3E}">
        <p14:creationId xmlns:p14="http://schemas.microsoft.com/office/powerpoint/2010/main" val="370835770"/>
      </p:ext>
    </p:extLst>
  </p:cSld>
  <p:clrMapOvr>
    <a:masterClrMapping/>
  </p:clrMapOvr>
  <mc:AlternateContent xmlns:mc="http://schemas.openxmlformats.org/markup-compatibility/2006" xmlns:p14="http://schemas.microsoft.com/office/powerpoint/2010/main">
    <mc:Choice Requires="p14">
      <p:transition spd="slow" p14:dur="2000" advTm="19635"/>
    </mc:Choice>
    <mc:Fallback xmlns="">
      <p:transition spd="slow" advTm="19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3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extLst>
    <p:ext uri="{E180D4A7-C9FB-4DFB-919C-405C955672EB}">
      <p14:showEvtLst xmlns:p14="http://schemas.microsoft.com/office/powerpoint/2010/main">
        <p14:playEvt time="0" objId="14"/>
        <p14:stopEvt time="19635" objId="14"/>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533399"/>
          </a:xfrm>
        </p:spPr>
        <p:txBody>
          <a:bodyPr/>
          <a:lstStyle/>
          <a:p>
            <a:r>
              <a:rPr lang="en-US" sz="2400" b="1" dirty="0"/>
              <a:t>ASSISTING APPLICANTS</a:t>
            </a:r>
          </a:p>
        </p:txBody>
      </p:sp>
      <p:sp>
        <p:nvSpPr>
          <p:cNvPr id="3" name="TextBox 2"/>
          <p:cNvSpPr txBox="1"/>
          <p:nvPr/>
        </p:nvSpPr>
        <p:spPr>
          <a:xfrm>
            <a:off x="762000" y="990600"/>
            <a:ext cx="7543800" cy="4278094"/>
          </a:xfrm>
          <a:prstGeom prst="rect">
            <a:avLst/>
          </a:prstGeom>
          <a:noFill/>
        </p:spPr>
        <p:txBody>
          <a:bodyPr wrap="square" rtlCol="0">
            <a:spAutoFit/>
          </a:bodyPr>
          <a:lstStyle/>
          <a:p>
            <a:pPr marL="285750" indent="-285750">
              <a:spcAft>
                <a:spcPts val="1200"/>
              </a:spcAft>
              <a:buFont typeface="Wingdings" panose="05000000000000000000" pitchFamily="2" charset="2"/>
              <a:buChar char="§"/>
            </a:pPr>
            <a:r>
              <a:rPr lang="en-US" dirty="0">
                <a:latin typeface="+mj-lt"/>
              </a:rPr>
              <a:t>You may assist any resident of the county in completing a voter registration application, if he/she cannot read, or has a physical disability.</a:t>
            </a:r>
          </a:p>
          <a:p>
            <a:pPr marL="285750" indent="-285750">
              <a:spcAft>
                <a:spcPts val="1200"/>
              </a:spcAft>
              <a:buFont typeface="Wingdings" panose="05000000000000000000" pitchFamily="2" charset="2"/>
              <a:buChar char="§"/>
            </a:pPr>
            <a:r>
              <a:rPr lang="en-US" dirty="0">
                <a:latin typeface="+mj-lt"/>
              </a:rPr>
              <a:t>If an applicant cannot sign his/her name on the application, the applicant may make a mark on the signature line. Print the name of the applicant beside the mark. Sign your name and address as the witness and state the reason the applicant is unable to sign. </a:t>
            </a:r>
          </a:p>
          <a:p>
            <a:pPr marL="285750" indent="-285750">
              <a:spcAft>
                <a:spcPts val="1200"/>
              </a:spcAft>
              <a:buFont typeface="Wingdings" panose="05000000000000000000" pitchFamily="2" charset="2"/>
              <a:buChar char="§"/>
            </a:pPr>
            <a:r>
              <a:rPr lang="en-US" dirty="0">
                <a:latin typeface="+mj-lt"/>
              </a:rPr>
              <a:t>You may allow another registered voter (or anyone who has submitted a registration application) to fill out and sign an application for his/her spouse, parent or child. That person must sign the application as "agent" and state the relationship to the applicant on the application. The "agent" must have the permission of the applicant to do this. </a:t>
            </a:r>
          </a:p>
        </p:txBody>
      </p:sp>
      <p:pic>
        <p:nvPicPr>
          <p:cNvPr id="5" name="Picture 2" descr="See the sourc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pic>
        <p:nvPicPr>
          <p:cNvPr id="4" name="20">
            <a:hlinkClick r:id="" action="ppaction://media"/>
            <a:extLst>
              <a:ext uri="{FF2B5EF4-FFF2-40B4-BE49-F238E27FC236}">
                <a16:creationId xmlns:a16="http://schemas.microsoft.com/office/drawing/2014/main" id="{4159A0C8-D1E2-4823-B085-F21563A921D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448800" y="2971800"/>
            <a:ext cx="609600" cy="609600"/>
          </a:xfrm>
          <a:prstGeom prst="rect">
            <a:avLst/>
          </a:prstGeom>
        </p:spPr>
      </p:pic>
    </p:spTree>
    <p:custDataLst>
      <p:tags r:id="rId1"/>
    </p:custDataLst>
    <p:extLst>
      <p:ext uri="{BB962C8B-B14F-4D97-AF65-F5344CB8AC3E}">
        <p14:creationId xmlns:p14="http://schemas.microsoft.com/office/powerpoint/2010/main" val="325371313"/>
      </p:ext>
    </p:extLst>
  </p:cSld>
  <p:clrMapOvr>
    <a:masterClrMapping/>
  </p:clrMapOvr>
  <mc:AlternateContent xmlns:mc="http://schemas.openxmlformats.org/markup-compatibility/2006" xmlns:p14="http://schemas.microsoft.com/office/powerpoint/2010/main">
    <mc:Choice Requires="p14">
      <p:transition spd="slow" p14:dur="2000" advTm="32705"/>
    </mc:Choice>
    <mc:Fallback xmlns="">
      <p:transition spd="slow" advTm="32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4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4"/>
        <p14:stopEvt time="32705" objId="4"/>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3352799"/>
          </a:xfrm>
        </p:spPr>
        <p:txBody>
          <a:bodyPr/>
          <a:lstStyle/>
          <a:p>
            <a:r>
              <a:rPr lang="en-US" sz="4800" b="1" dirty="0"/>
              <a:t>Reviewing the Applications</a:t>
            </a:r>
            <a:endParaRPr lang="en-US" sz="4000" dirty="0"/>
          </a:p>
        </p:txBody>
      </p:sp>
      <p:pic>
        <p:nvPicPr>
          <p:cNvPr id="4"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pic>
        <p:nvPicPr>
          <p:cNvPr id="3" name="21">
            <a:hlinkClick r:id="" action="ppaction://media"/>
            <a:extLst>
              <a:ext uri="{FF2B5EF4-FFF2-40B4-BE49-F238E27FC236}">
                <a16:creationId xmlns:a16="http://schemas.microsoft.com/office/drawing/2014/main" id="{5FEB15BB-1917-49D2-8608-D3D98A95B7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3048000"/>
            <a:ext cx="609600" cy="609600"/>
          </a:xfrm>
          <a:prstGeom prst="rect">
            <a:avLst/>
          </a:prstGeom>
        </p:spPr>
      </p:pic>
    </p:spTree>
    <p:extLst>
      <p:ext uri="{BB962C8B-B14F-4D97-AF65-F5344CB8AC3E}">
        <p14:creationId xmlns:p14="http://schemas.microsoft.com/office/powerpoint/2010/main" val="2624761268"/>
      </p:ext>
    </p:extLst>
  </p:cSld>
  <p:clrMapOvr>
    <a:masterClrMapping/>
  </p:clrMapOvr>
  <mc:AlternateContent xmlns:mc="http://schemas.openxmlformats.org/markup-compatibility/2006" xmlns:p14="http://schemas.microsoft.com/office/powerpoint/2010/main">
    <mc:Choice Requires="p14">
      <p:transition spd="slow" p14:dur="2000" advTm="10726"/>
    </mc:Choice>
    <mc:Fallback xmlns="">
      <p:transition spd="slow" advTm="10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10726" objId="3"/>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533399"/>
          </a:xfrm>
        </p:spPr>
        <p:txBody>
          <a:bodyPr/>
          <a:lstStyle/>
          <a:p>
            <a:r>
              <a:rPr lang="en-US" sz="2400" b="1" dirty="0"/>
              <a:t>REVIEWING THE APPLICATIONS</a:t>
            </a:r>
          </a:p>
        </p:txBody>
      </p:sp>
      <p:sp>
        <p:nvSpPr>
          <p:cNvPr id="3" name="TextBox 2"/>
          <p:cNvSpPr txBox="1"/>
          <p:nvPr/>
        </p:nvSpPr>
        <p:spPr>
          <a:xfrm>
            <a:off x="762000" y="990600"/>
            <a:ext cx="7543800" cy="2831544"/>
          </a:xfrm>
          <a:prstGeom prst="rect">
            <a:avLst/>
          </a:prstGeom>
          <a:noFill/>
        </p:spPr>
        <p:txBody>
          <a:bodyPr wrap="square" rtlCol="0">
            <a:spAutoFit/>
          </a:bodyPr>
          <a:lstStyle/>
          <a:p>
            <a:endParaRPr lang="en-US" dirty="0"/>
          </a:p>
          <a:p>
            <a:pPr marL="285750" indent="-285750">
              <a:buFont typeface="Wingdings" panose="05000000000000000000" pitchFamily="2" charset="2"/>
              <a:buChar char="§"/>
            </a:pPr>
            <a:r>
              <a:rPr lang="en-US" sz="2000" b="1" dirty="0">
                <a:latin typeface="+mj-lt"/>
              </a:rPr>
              <a:t>Each voter registration application should be reviewed in the presence of the applicant.</a:t>
            </a:r>
          </a:p>
          <a:p>
            <a:endParaRPr lang="en-US" sz="2000" dirty="0">
              <a:latin typeface="+mj-lt"/>
            </a:endParaRPr>
          </a:p>
          <a:p>
            <a:pPr marL="285750" indent="-285750">
              <a:buFont typeface="Wingdings" panose="05000000000000000000" pitchFamily="2" charset="2"/>
              <a:buChar char="§"/>
            </a:pPr>
            <a:r>
              <a:rPr lang="en-US" sz="2000" dirty="0">
                <a:latin typeface="+mj-lt"/>
              </a:rPr>
              <a:t>If the voter registration application does not contain all the required information, including the required signature, the volunteer deputy registrar shall return the application to the applicant for completion and resubmission.</a:t>
            </a:r>
          </a:p>
        </p:txBody>
      </p:sp>
      <p:pic>
        <p:nvPicPr>
          <p:cNvPr id="5"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pic>
        <p:nvPicPr>
          <p:cNvPr id="4" name="22">
            <a:hlinkClick r:id="" action="ppaction://media"/>
            <a:extLst>
              <a:ext uri="{FF2B5EF4-FFF2-40B4-BE49-F238E27FC236}">
                <a16:creationId xmlns:a16="http://schemas.microsoft.com/office/drawing/2014/main" id="{F2AF7792-8A8C-4615-85DA-54583C1217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20200" y="3815486"/>
            <a:ext cx="609600" cy="609600"/>
          </a:xfrm>
          <a:prstGeom prst="rect">
            <a:avLst/>
          </a:prstGeom>
        </p:spPr>
      </p:pic>
    </p:spTree>
    <p:extLst>
      <p:ext uri="{BB962C8B-B14F-4D97-AF65-F5344CB8AC3E}">
        <p14:creationId xmlns:p14="http://schemas.microsoft.com/office/powerpoint/2010/main" val="2095762576"/>
      </p:ext>
    </p:extLst>
  </p:cSld>
  <p:clrMapOvr>
    <a:masterClrMapping/>
  </p:clrMapOvr>
  <mc:AlternateContent xmlns:mc="http://schemas.openxmlformats.org/markup-compatibility/2006" xmlns:p14="http://schemas.microsoft.com/office/powerpoint/2010/main">
    <mc:Choice Requires="p14">
      <p:transition spd="slow" p14:dur="2000" advTm="21307"/>
    </mc:Choice>
    <mc:Fallback xmlns="">
      <p:transition spd="slow" advTm="21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21307" objId="4"/>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533399"/>
          </a:xfrm>
        </p:spPr>
        <p:txBody>
          <a:bodyPr/>
          <a:lstStyle/>
          <a:p>
            <a:r>
              <a:rPr lang="en-US" sz="2400" b="1" dirty="0"/>
              <a:t>REVIEWING THE APPLICATIONS</a:t>
            </a:r>
          </a:p>
        </p:txBody>
      </p:sp>
      <p:sp>
        <p:nvSpPr>
          <p:cNvPr id="3" name="TextBox 2"/>
          <p:cNvSpPr txBox="1"/>
          <p:nvPr/>
        </p:nvSpPr>
        <p:spPr>
          <a:xfrm>
            <a:off x="735110" y="826614"/>
            <a:ext cx="7543800" cy="6063198"/>
          </a:xfrm>
          <a:prstGeom prst="rect">
            <a:avLst/>
          </a:prstGeom>
          <a:noFill/>
        </p:spPr>
        <p:txBody>
          <a:bodyPr wrap="square" rtlCol="0">
            <a:spAutoFit/>
          </a:bodyPr>
          <a:lstStyle/>
          <a:p>
            <a:r>
              <a:rPr lang="en-US" b="1" dirty="0">
                <a:latin typeface="+mj-lt"/>
              </a:rPr>
              <a:t>A voter registration application you accept from any resident of the county should include the following: </a:t>
            </a:r>
          </a:p>
          <a:p>
            <a:endParaRPr lang="en-US" sz="800" b="1" dirty="0">
              <a:latin typeface="+mj-lt"/>
            </a:endParaRPr>
          </a:p>
          <a:p>
            <a:pPr lvl="1">
              <a:spcAft>
                <a:spcPts val="600"/>
              </a:spcAft>
            </a:pPr>
            <a:r>
              <a:rPr lang="en-US" sz="1600" b="1" u="sng" dirty="0">
                <a:latin typeface="+mj-lt"/>
              </a:rPr>
              <a:t>Section 1:</a:t>
            </a:r>
            <a:r>
              <a:rPr lang="en-US" sz="1600" dirty="0">
                <a:latin typeface="+mj-lt"/>
              </a:rPr>
              <a:t> Applicant must select why they are submitting the application (new application, change to current information or request for replacement). Applicant must also answer citizenship and age question; </a:t>
            </a:r>
          </a:p>
          <a:p>
            <a:pPr lvl="1">
              <a:spcAft>
                <a:spcPts val="600"/>
              </a:spcAft>
            </a:pPr>
            <a:r>
              <a:rPr lang="en-US" sz="1600" b="1" u="sng" dirty="0">
                <a:latin typeface="+mj-lt"/>
              </a:rPr>
              <a:t>Section 2:</a:t>
            </a:r>
            <a:r>
              <a:rPr lang="en-US" sz="1600" dirty="0">
                <a:latin typeface="+mj-lt"/>
              </a:rPr>
              <a:t> Full name, including any middle, maiden, or former name;</a:t>
            </a:r>
          </a:p>
          <a:p>
            <a:pPr lvl="1">
              <a:spcAft>
                <a:spcPts val="600"/>
              </a:spcAft>
            </a:pPr>
            <a:r>
              <a:rPr lang="en-US" sz="1600" b="1" u="sng" dirty="0">
                <a:latin typeface="+mj-lt"/>
              </a:rPr>
              <a:t>Section 3:</a:t>
            </a:r>
            <a:r>
              <a:rPr lang="en-US" sz="1600" dirty="0">
                <a:latin typeface="+mj-lt"/>
              </a:rPr>
              <a:t> Residence address must be a street address or a description of the location of the residence;</a:t>
            </a:r>
          </a:p>
          <a:p>
            <a:pPr lvl="1">
              <a:spcAft>
                <a:spcPts val="600"/>
              </a:spcAft>
            </a:pPr>
            <a:r>
              <a:rPr lang="en-US" sz="1600" b="1" u="sng" dirty="0">
                <a:latin typeface="+mj-lt"/>
              </a:rPr>
              <a:t>Section 4:</a:t>
            </a:r>
            <a:r>
              <a:rPr lang="en-US" sz="1600" dirty="0">
                <a:latin typeface="+mj-lt"/>
              </a:rPr>
              <a:t> Valid mailing address, if mail can't be delivered to the residence address; </a:t>
            </a:r>
          </a:p>
          <a:p>
            <a:pPr lvl="1">
              <a:spcAft>
                <a:spcPts val="600"/>
              </a:spcAft>
            </a:pPr>
            <a:r>
              <a:rPr lang="en-US" sz="1600" b="1" u="sng" dirty="0">
                <a:latin typeface="+mj-lt"/>
              </a:rPr>
              <a:t>Section 5:</a:t>
            </a:r>
            <a:r>
              <a:rPr lang="en-US" sz="1600" dirty="0">
                <a:latin typeface="+mj-lt"/>
              </a:rPr>
              <a:t> City and County of Former Residence in Texas;</a:t>
            </a:r>
          </a:p>
          <a:p>
            <a:pPr lvl="1">
              <a:spcAft>
                <a:spcPts val="600"/>
              </a:spcAft>
            </a:pPr>
            <a:r>
              <a:rPr lang="en-US" sz="1600" b="1" u="sng" dirty="0">
                <a:latin typeface="+mj-lt"/>
              </a:rPr>
              <a:t>Section 6:</a:t>
            </a:r>
            <a:r>
              <a:rPr lang="en-US" sz="1600" dirty="0">
                <a:latin typeface="+mj-lt"/>
              </a:rPr>
              <a:t> Date of birth, including month, day, and year; </a:t>
            </a:r>
          </a:p>
          <a:p>
            <a:pPr lvl="1">
              <a:spcAft>
                <a:spcPts val="600"/>
              </a:spcAft>
            </a:pPr>
            <a:r>
              <a:rPr lang="en-US" sz="1600" b="1" u="sng" dirty="0">
                <a:latin typeface="+mj-lt"/>
              </a:rPr>
              <a:t>Section 9:</a:t>
            </a:r>
            <a:r>
              <a:rPr lang="en-US" sz="1600" dirty="0">
                <a:latin typeface="+mj-lt"/>
              </a:rPr>
              <a:t> Texas Driver’s License No., Texas Personal I.D. No. or last 4 digits of social security number. If the applicant hasn’t been issued any of these items, he or she must check the box in this section affirming this statement; and</a:t>
            </a:r>
          </a:p>
          <a:p>
            <a:pPr lvl="1">
              <a:spcAft>
                <a:spcPts val="600"/>
              </a:spcAft>
            </a:pPr>
            <a:r>
              <a:rPr lang="en-US" sz="1600" b="1" u="sng" dirty="0">
                <a:latin typeface="+mj-lt"/>
              </a:rPr>
              <a:t>Section 10: </a:t>
            </a:r>
            <a:r>
              <a:rPr lang="en-US" sz="1600" dirty="0">
                <a:latin typeface="+mj-lt"/>
              </a:rPr>
              <a:t>Signature of applicant and date of signing. Be sure the applicant has read the statements that he/she is signing regarding qualifications to register and if an agent is registering for an applicant, be sure the agent provides his/her relationship to the applicant.</a:t>
            </a:r>
          </a:p>
        </p:txBody>
      </p:sp>
      <p:pic>
        <p:nvPicPr>
          <p:cNvPr id="5" name="Picture 2" descr="See the source image"/>
          <p:cNvPicPr>
            <a:picLocks noChangeAspect="1" noChangeArrowheads="1"/>
          </p:cNvPicPr>
          <p:nvPr/>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pic>
        <p:nvPicPr>
          <p:cNvPr id="4" name="23">
            <a:hlinkClick r:id="" action="ppaction://media"/>
            <a:extLst>
              <a:ext uri="{FF2B5EF4-FFF2-40B4-BE49-F238E27FC236}">
                <a16:creationId xmlns:a16="http://schemas.microsoft.com/office/drawing/2014/main" id="{A2F3C71E-912F-42BD-8F56-BD24FB0E48B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525000" y="3657600"/>
            <a:ext cx="609600" cy="609600"/>
          </a:xfrm>
          <a:prstGeom prst="rect">
            <a:avLst/>
          </a:prstGeom>
        </p:spPr>
      </p:pic>
    </p:spTree>
    <p:custDataLst>
      <p:tags r:id="rId1"/>
    </p:custDataLst>
    <p:extLst>
      <p:ext uri="{BB962C8B-B14F-4D97-AF65-F5344CB8AC3E}">
        <p14:creationId xmlns:p14="http://schemas.microsoft.com/office/powerpoint/2010/main" val="2338394652"/>
      </p:ext>
    </p:extLst>
  </p:cSld>
  <p:clrMapOvr>
    <a:masterClrMapping/>
  </p:clrMapOvr>
  <mc:AlternateContent xmlns:mc="http://schemas.openxmlformats.org/markup-compatibility/2006" xmlns:p14="http://schemas.microsoft.com/office/powerpoint/2010/main">
    <mc:Choice Requires="p14">
      <p:transition spd="slow" p14:dur="2000" advTm="121988"/>
    </mc:Choice>
    <mc:Fallback xmlns="">
      <p:transition spd="slow" advTm="121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00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fade">
                                      <p:cBhvr>
                                        <p:cTn id="4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4"/>
        <p14:stopEvt time="121767" objId="4"/>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533399"/>
          </a:xfrm>
        </p:spPr>
        <p:txBody>
          <a:bodyPr/>
          <a:lstStyle/>
          <a:p>
            <a:r>
              <a:rPr lang="en-US" sz="2400" b="1" dirty="0"/>
              <a:t>REVIEWING THE APPLICATIONS</a:t>
            </a:r>
          </a:p>
        </p:txBody>
      </p:sp>
      <p:sp>
        <p:nvSpPr>
          <p:cNvPr id="3" name="TextBox 2"/>
          <p:cNvSpPr txBox="1"/>
          <p:nvPr/>
        </p:nvSpPr>
        <p:spPr>
          <a:xfrm>
            <a:off x="762000" y="990600"/>
            <a:ext cx="7543800" cy="1938992"/>
          </a:xfrm>
          <a:prstGeom prst="rect">
            <a:avLst/>
          </a:prstGeom>
          <a:noFill/>
        </p:spPr>
        <p:txBody>
          <a:bodyPr wrap="square" rtlCol="0">
            <a:spAutoFit/>
          </a:bodyPr>
          <a:lstStyle/>
          <a:p>
            <a:pPr>
              <a:spcAft>
                <a:spcPts val="1200"/>
              </a:spcAft>
            </a:pPr>
            <a:r>
              <a:rPr lang="en-US" sz="2000" dirty="0">
                <a:latin typeface="+mj-lt"/>
              </a:rPr>
              <a:t>A volunteer deputy registrar </a:t>
            </a:r>
            <a:r>
              <a:rPr lang="en-US" sz="2000" b="1" dirty="0">
                <a:latin typeface="+mj-lt"/>
              </a:rPr>
              <a:t>MAY NOT</a:t>
            </a:r>
            <a:r>
              <a:rPr lang="en-US" sz="2000" dirty="0">
                <a:latin typeface="+mj-lt"/>
              </a:rPr>
              <a:t>:</a:t>
            </a:r>
          </a:p>
          <a:p>
            <a:pPr marL="742950" lvl="1" indent="-285750">
              <a:spcAft>
                <a:spcPts val="1200"/>
              </a:spcAft>
              <a:buFont typeface="Wingdings" panose="05000000000000000000" pitchFamily="2" charset="2"/>
              <a:buChar char="§"/>
            </a:pPr>
            <a:r>
              <a:rPr lang="en-US" sz="2000" dirty="0">
                <a:latin typeface="+mj-lt"/>
              </a:rPr>
              <a:t>determine if the applicant is actually qualified to register to vote; or</a:t>
            </a:r>
          </a:p>
          <a:p>
            <a:pPr marL="742950" lvl="1" indent="-285750">
              <a:spcAft>
                <a:spcPts val="1200"/>
              </a:spcAft>
              <a:buFont typeface="Wingdings" panose="05000000000000000000" pitchFamily="2" charset="2"/>
              <a:buChar char="§"/>
            </a:pPr>
            <a:r>
              <a:rPr lang="en-US" sz="2000" dirty="0">
                <a:latin typeface="+mj-lt"/>
              </a:rPr>
              <a:t>make the applicant provide his/her gender or telephone number.</a:t>
            </a:r>
          </a:p>
        </p:txBody>
      </p:sp>
      <p:pic>
        <p:nvPicPr>
          <p:cNvPr id="5"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pic>
        <p:nvPicPr>
          <p:cNvPr id="4" name="24">
            <a:hlinkClick r:id="" action="ppaction://media"/>
            <a:extLst>
              <a:ext uri="{FF2B5EF4-FFF2-40B4-BE49-F238E27FC236}">
                <a16:creationId xmlns:a16="http://schemas.microsoft.com/office/drawing/2014/main" id="{90643705-8327-4A24-B678-F3FEADA3C3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20200" y="3429000"/>
            <a:ext cx="609600" cy="609600"/>
          </a:xfrm>
          <a:prstGeom prst="rect">
            <a:avLst/>
          </a:prstGeom>
        </p:spPr>
      </p:pic>
    </p:spTree>
    <p:extLst>
      <p:ext uri="{BB962C8B-B14F-4D97-AF65-F5344CB8AC3E}">
        <p14:creationId xmlns:p14="http://schemas.microsoft.com/office/powerpoint/2010/main" val="1431999711"/>
      </p:ext>
    </p:extLst>
  </p:cSld>
  <p:clrMapOvr>
    <a:masterClrMapping/>
  </p:clrMapOvr>
  <mc:AlternateContent xmlns:mc="http://schemas.openxmlformats.org/markup-compatibility/2006" xmlns:p14="http://schemas.microsoft.com/office/powerpoint/2010/main">
    <mc:Choice Requires="p14">
      <p:transition spd="slow" p14:dur="2000" advTm="23781"/>
    </mc:Choice>
    <mc:Fallback xmlns="">
      <p:transition spd="slow" advTm="23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23781" objId="4"/>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533399"/>
          </a:xfrm>
        </p:spPr>
        <p:txBody>
          <a:bodyPr/>
          <a:lstStyle/>
          <a:p>
            <a:r>
              <a:rPr lang="en-US" sz="2400" b="1" dirty="0"/>
              <a:t>REVIEWING THE APPLICATIONS</a:t>
            </a:r>
          </a:p>
        </p:txBody>
      </p:sp>
      <p:pic>
        <p:nvPicPr>
          <p:cNvPr id="5"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 y="769997"/>
            <a:ext cx="7549712" cy="5947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25">
            <a:hlinkClick r:id="" action="ppaction://media"/>
            <a:extLst>
              <a:ext uri="{FF2B5EF4-FFF2-40B4-BE49-F238E27FC236}">
                <a16:creationId xmlns:a16="http://schemas.microsoft.com/office/drawing/2014/main" id="{84395C03-86E3-4E5F-B3EC-8E4B7676A9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44000" y="4800600"/>
            <a:ext cx="609600" cy="609600"/>
          </a:xfrm>
          <a:prstGeom prst="rect">
            <a:avLst/>
          </a:prstGeom>
        </p:spPr>
      </p:pic>
    </p:spTree>
    <p:extLst>
      <p:ext uri="{BB962C8B-B14F-4D97-AF65-F5344CB8AC3E}">
        <p14:creationId xmlns:p14="http://schemas.microsoft.com/office/powerpoint/2010/main" val="1984569610"/>
      </p:ext>
    </p:extLst>
  </p:cSld>
  <p:clrMapOvr>
    <a:masterClrMapping/>
  </p:clrMapOvr>
  <mc:AlternateContent xmlns:mc="http://schemas.openxmlformats.org/markup-compatibility/2006" xmlns:p14="http://schemas.microsoft.com/office/powerpoint/2010/main">
    <mc:Choice Requires="p14">
      <p:transition spd="slow" p14:dur="2000" advTm="27955"/>
    </mc:Choice>
    <mc:Fallback xmlns="">
      <p:transition spd="slow" advTm="27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27955" objId="3"/>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3352799"/>
          </a:xfrm>
        </p:spPr>
        <p:txBody>
          <a:bodyPr/>
          <a:lstStyle/>
          <a:p>
            <a:r>
              <a:rPr lang="en-US" sz="4800" b="1" dirty="0"/>
              <a:t>Registration Receipt</a:t>
            </a:r>
            <a:endParaRPr lang="en-US" sz="4000" dirty="0"/>
          </a:p>
        </p:txBody>
      </p:sp>
      <p:pic>
        <p:nvPicPr>
          <p:cNvPr id="4"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pic>
        <p:nvPicPr>
          <p:cNvPr id="3" name="26">
            <a:hlinkClick r:id="" action="ppaction://media"/>
            <a:extLst>
              <a:ext uri="{FF2B5EF4-FFF2-40B4-BE49-F238E27FC236}">
                <a16:creationId xmlns:a16="http://schemas.microsoft.com/office/drawing/2014/main" id="{8ACB1496-FF1E-4D0A-A5A6-E3DAD3184F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4267200"/>
            <a:ext cx="609600" cy="609600"/>
          </a:xfrm>
          <a:prstGeom prst="rect">
            <a:avLst/>
          </a:prstGeom>
        </p:spPr>
      </p:pic>
    </p:spTree>
    <p:extLst>
      <p:ext uri="{BB962C8B-B14F-4D97-AF65-F5344CB8AC3E}">
        <p14:creationId xmlns:p14="http://schemas.microsoft.com/office/powerpoint/2010/main" val="117570564"/>
      </p:ext>
    </p:extLst>
  </p:cSld>
  <p:clrMapOvr>
    <a:masterClrMapping/>
  </p:clrMapOvr>
  <mc:AlternateContent xmlns:mc="http://schemas.openxmlformats.org/markup-compatibility/2006" xmlns:p14="http://schemas.microsoft.com/office/powerpoint/2010/main">
    <mc:Choice Requires="p14">
      <p:transition spd="slow" p14:dur="2000" advTm="9385"/>
    </mc:Choice>
    <mc:Fallback xmlns="">
      <p:transition spd="slow" advTm="9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9385" objId="3"/>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533399"/>
          </a:xfrm>
        </p:spPr>
        <p:txBody>
          <a:bodyPr/>
          <a:lstStyle/>
          <a:p>
            <a:r>
              <a:rPr lang="en-US" sz="2400" b="1" dirty="0"/>
              <a:t>REGISTRATION RECEIPT</a:t>
            </a:r>
          </a:p>
        </p:txBody>
      </p:sp>
      <p:sp>
        <p:nvSpPr>
          <p:cNvPr id="3" name="TextBox 2"/>
          <p:cNvSpPr txBox="1"/>
          <p:nvPr/>
        </p:nvSpPr>
        <p:spPr>
          <a:xfrm>
            <a:off x="762000" y="990600"/>
            <a:ext cx="7543800" cy="2708434"/>
          </a:xfrm>
          <a:prstGeom prst="rect">
            <a:avLst/>
          </a:prstGeom>
          <a:noFill/>
        </p:spPr>
        <p:txBody>
          <a:bodyPr wrap="square" rtlCol="0">
            <a:spAutoFit/>
          </a:bodyPr>
          <a:lstStyle/>
          <a:p>
            <a:endParaRPr lang="en-US" dirty="0"/>
          </a:p>
          <a:p>
            <a:pPr>
              <a:spcAft>
                <a:spcPts val="1200"/>
              </a:spcAft>
            </a:pPr>
            <a:r>
              <a:rPr lang="en-US" sz="2000" b="1" dirty="0">
                <a:latin typeface="+mj-lt"/>
              </a:rPr>
              <a:t>For each completed voter registration application you receive, you must:</a:t>
            </a:r>
          </a:p>
          <a:p>
            <a:pPr marL="742950" lvl="1" indent="-285750">
              <a:spcAft>
                <a:spcPts val="1200"/>
              </a:spcAft>
              <a:buFont typeface="Wingdings" panose="05000000000000000000" pitchFamily="2" charset="2"/>
              <a:buChar char="§"/>
            </a:pPr>
            <a:r>
              <a:rPr lang="en-US" dirty="0">
                <a:latin typeface="+mj-lt"/>
              </a:rPr>
              <a:t>prepare a receipt in duplicate </a:t>
            </a:r>
          </a:p>
          <a:p>
            <a:pPr marL="742950" lvl="1" indent="-285750">
              <a:spcAft>
                <a:spcPts val="1200"/>
              </a:spcAft>
              <a:buFont typeface="Wingdings" panose="05000000000000000000" pitchFamily="2" charset="2"/>
              <a:buChar char="§"/>
            </a:pPr>
            <a:r>
              <a:rPr lang="en-US" dirty="0">
                <a:latin typeface="+mj-lt"/>
              </a:rPr>
              <a:t>sign the receipt and give the original to the applicant</a:t>
            </a:r>
          </a:p>
          <a:p>
            <a:pPr>
              <a:spcAft>
                <a:spcPts val="1200"/>
              </a:spcAft>
            </a:pPr>
            <a:endParaRPr lang="en-US" dirty="0">
              <a:latin typeface="+mj-lt"/>
            </a:endParaRPr>
          </a:p>
          <a:p>
            <a:pPr>
              <a:spcAft>
                <a:spcPts val="1200"/>
              </a:spcAft>
            </a:pPr>
            <a:endParaRPr lang="en-US" dirty="0">
              <a:latin typeface="+mj-lt"/>
            </a:endParaRPr>
          </a:p>
        </p:txBody>
      </p:sp>
      <p:pic>
        <p:nvPicPr>
          <p:cNvPr id="5"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pic>
        <p:nvPicPr>
          <p:cNvPr id="4" name="27">
            <a:hlinkClick r:id="" action="ppaction://media"/>
            <a:extLst>
              <a:ext uri="{FF2B5EF4-FFF2-40B4-BE49-F238E27FC236}">
                <a16:creationId xmlns:a16="http://schemas.microsoft.com/office/drawing/2014/main" id="{FA980AEA-E3AA-43E4-89B4-AFC26AC220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3962400"/>
            <a:ext cx="609600" cy="609600"/>
          </a:xfrm>
          <a:prstGeom prst="rect">
            <a:avLst/>
          </a:prstGeom>
        </p:spPr>
      </p:pic>
    </p:spTree>
    <p:extLst>
      <p:ext uri="{BB962C8B-B14F-4D97-AF65-F5344CB8AC3E}">
        <p14:creationId xmlns:p14="http://schemas.microsoft.com/office/powerpoint/2010/main" val="242941549"/>
      </p:ext>
    </p:extLst>
  </p:cSld>
  <p:clrMapOvr>
    <a:masterClrMapping/>
  </p:clrMapOvr>
  <mc:AlternateContent xmlns:mc="http://schemas.openxmlformats.org/markup-compatibility/2006" xmlns:p14="http://schemas.microsoft.com/office/powerpoint/2010/main">
    <mc:Choice Requires="p14">
      <p:transition spd="slow" p14:dur="2000" advTm="19947"/>
    </mc:Choice>
    <mc:Fallback xmlns="">
      <p:transition spd="slow" advTm="19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19947" objId="4"/>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533399"/>
          </a:xfrm>
        </p:spPr>
        <p:txBody>
          <a:bodyPr/>
          <a:lstStyle/>
          <a:p>
            <a:r>
              <a:rPr lang="en-US" sz="2400" b="1" dirty="0"/>
              <a:t>REGISTRATION RECEIPT</a:t>
            </a:r>
          </a:p>
        </p:txBody>
      </p:sp>
      <p:sp>
        <p:nvSpPr>
          <p:cNvPr id="3" name="TextBox 2"/>
          <p:cNvSpPr txBox="1"/>
          <p:nvPr/>
        </p:nvSpPr>
        <p:spPr>
          <a:xfrm>
            <a:off x="762000" y="1143000"/>
            <a:ext cx="7543800" cy="3016210"/>
          </a:xfrm>
          <a:prstGeom prst="rect">
            <a:avLst/>
          </a:prstGeom>
          <a:noFill/>
        </p:spPr>
        <p:txBody>
          <a:bodyPr wrap="square" rtlCol="0">
            <a:spAutoFit/>
          </a:bodyPr>
          <a:lstStyle/>
          <a:p>
            <a:endParaRPr lang="en-US" dirty="0"/>
          </a:p>
          <a:p>
            <a:pPr>
              <a:lnSpc>
                <a:spcPct val="150000"/>
              </a:lnSpc>
              <a:spcAft>
                <a:spcPts val="1200"/>
              </a:spcAft>
            </a:pPr>
            <a:r>
              <a:rPr lang="en-US" sz="2400" b="1" dirty="0">
                <a:latin typeface="+mj-lt"/>
              </a:rPr>
              <a:t>You should not keep copies of the completed voter registration applications because these documents contain information that is confidential by law. </a:t>
            </a:r>
            <a:endParaRPr lang="en-US" sz="2000" b="1" dirty="0">
              <a:latin typeface="+mj-lt"/>
            </a:endParaRPr>
          </a:p>
          <a:p>
            <a:pPr>
              <a:spcAft>
                <a:spcPts val="1200"/>
              </a:spcAft>
            </a:pPr>
            <a:endParaRPr lang="en-US" dirty="0">
              <a:latin typeface="+mj-lt"/>
            </a:endParaRPr>
          </a:p>
        </p:txBody>
      </p:sp>
      <p:pic>
        <p:nvPicPr>
          <p:cNvPr id="5"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pic>
        <p:nvPicPr>
          <p:cNvPr id="4" name="28">
            <a:hlinkClick r:id="" action="ppaction://media"/>
            <a:extLst>
              <a:ext uri="{FF2B5EF4-FFF2-40B4-BE49-F238E27FC236}">
                <a16:creationId xmlns:a16="http://schemas.microsoft.com/office/drawing/2014/main" id="{B307962B-B6A9-4FEB-936A-CE9B6DED9F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72600" y="4495800"/>
            <a:ext cx="609600" cy="609600"/>
          </a:xfrm>
          <a:prstGeom prst="rect">
            <a:avLst/>
          </a:prstGeom>
        </p:spPr>
      </p:pic>
    </p:spTree>
    <p:extLst>
      <p:ext uri="{BB962C8B-B14F-4D97-AF65-F5344CB8AC3E}">
        <p14:creationId xmlns:p14="http://schemas.microsoft.com/office/powerpoint/2010/main" val="964462627"/>
      </p:ext>
    </p:extLst>
  </p:cSld>
  <p:clrMapOvr>
    <a:masterClrMapping/>
  </p:clrMapOvr>
  <mc:AlternateContent xmlns:mc="http://schemas.openxmlformats.org/markup-compatibility/2006" xmlns:p14="http://schemas.microsoft.com/office/powerpoint/2010/main">
    <mc:Choice Requires="p14">
      <p:transition spd="slow" p14:dur="2000" advTm="18431"/>
    </mc:Choice>
    <mc:Fallback xmlns="">
      <p:transition spd="slow" advTm="18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18431" objId="4"/>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3352799"/>
          </a:xfrm>
        </p:spPr>
        <p:txBody>
          <a:bodyPr/>
          <a:lstStyle/>
          <a:p>
            <a:r>
              <a:rPr lang="en-US" sz="4800" b="1" dirty="0"/>
              <a:t>Delivery of Applications and Receipts</a:t>
            </a:r>
            <a:endParaRPr lang="en-US" sz="4000" dirty="0"/>
          </a:p>
        </p:txBody>
      </p:sp>
      <p:pic>
        <p:nvPicPr>
          <p:cNvPr id="4"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pic>
        <p:nvPicPr>
          <p:cNvPr id="3" name="29">
            <a:hlinkClick r:id="" action="ppaction://media"/>
            <a:extLst>
              <a:ext uri="{FF2B5EF4-FFF2-40B4-BE49-F238E27FC236}">
                <a16:creationId xmlns:a16="http://schemas.microsoft.com/office/drawing/2014/main" id="{6A6717CE-92BD-4FBB-A29C-97A2884C32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5943600"/>
            <a:ext cx="609600" cy="609600"/>
          </a:xfrm>
          <a:prstGeom prst="rect">
            <a:avLst/>
          </a:prstGeom>
        </p:spPr>
      </p:pic>
    </p:spTree>
    <p:extLst>
      <p:ext uri="{BB962C8B-B14F-4D97-AF65-F5344CB8AC3E}">
        <p14:creationId xmlns:p14="http://schemas.microsoft.com/office/powerpoint/2010/main" val="1576954186"/>
      </p:ext>
    </p:extLst>
  </p:cSld>
  <p:clrMapOvr>
    <a:masterClrMapping/>
  </p:clrMapOvr>
  <mc:AlternateContent xmlns:mc="http://schemas.openxmlformats.org/markup-compatibility/2006" xmlns:p14="http://schemas.microsoft.com/office/powerpoint/2010/main">
    <mc:Choice Requires="p14">
      <p:transition spd="slow" p14:dur="2000" advTm="5560"/>
    </mc:Choice>
    <mc:Fallback xmlns="">
      <p:transition spd="slow" advTm="5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5294"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3352799"/>
          </a:xfrm>
        </p:spPr>
        <p:txBody>
          <a:bodyPr/>
          <a:lstStyle/>
          <a:p>
            <a:r>
              <a:rPr lang="en-US" sz="4800" b="1" dirty="0">
                <a:solidFill>
                  <a:srgbClr val="C00000"/>
                </a:solidFill>
              </a:rPr>
              <a:t>BEFORE GETTING STARTED</a:t>
            </a:r>
          </a:p>
        </p:txBody>
      </p:sp>
      <p:pic>
        <p:nvPicPr>
          <p:cNvPr id="4" name="Picture 2" descr="See the sourc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35770"/>
      </p:ext>
    </p:extLst>
  </p:cSld>
  <p:clrMapOvr>
    <a:masterClrMapping/>
  </p:clrMapOvr>
  <mc:AlternateContent xmlns:mc="http://schemas.openxmlformats.org/markup-compatibility/2006" xmlns:p14="http://schemas.microsoft.com/office/powerpoint/2010/main">
    <mc:Choice Requires="p14">
      <p:transition spd="slow" p14:dur="2000" advTm="1129"/>
    </mc:Choice>
    <mc:Fallback xmlns="">
      <p:transition spd="slow" advTm="1129"/>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533399"/>
          </a:xfrm>
        </p:spPr>
        <p:txBody>
          <a:bodyPr/>
          <a:lstStyle/>
          <a:p>
            <a:r>
              <a:rPr lang="en-US" sz="2400" b="1" dirty="0"/>
              <a:t>DELIVERY OF APPLICATIONS &amp; RECEIPTS</a:t>
            </a:r>
          </a:p>
        </p:txBody>
      </p:sp>
      <p:sp>
        <p:nvSpPr>
          <p:cNvPr id="3" name="TextBox 2"/>
          <p:cNvSpPr txBox="1"/>
          <p:nvPr/>
        </p:nvSpPr>
        <p:spPr>
          <a:xfrm>
            <a:off x="762000" y="990600"/>
            <a:ext cx="7543800" cy="3170099"/>
          </a:xfrm>
          <a:prstGeom prst="rect">
            <a:avLst/>
          </a:prstGeom>
          <a:noFill/>
        </p:spPr>
        <p:txBody>
          <a:bodyPr wrap="square" rtlCol="0">
            <a:spAutoFit/>
          </a:bodyPr>
          <a:lstStyle/>
          <a:p>
            <a:pPr marL="285750" indent="-285750">
              <a:spcAft>
                <a:spcPts val="1200"/>
              </a:spcAft>
              <a:buFont typeface="Wingdings" panose="05000000000000000000" pitchFamily="2" charset="2"/>
              <a:buChar char="§"/>
            </a:pPr>
            <a:r>
              <a:rPr lang="en-US" dirty="0">
                <a:latin typeface="+mj-lt"/>
              </a:rPr>
              <a:t>You must deliver completed registration applications and receipts in person to the county voter registrar who appointed you no later than 5 p.m. on the 5</a:t>
            </a:r>
            <a:r>
              <a:rPr lang="en-US" baseline="30000" dirty="0">
                <a:latin typeface="+mj-lt"/>
              </a:rPr>
              <a:t>th</a:t>
            </a:r>
            <a:r>
              <a:rPr lang="en-US" dirty="0">
                <a:latin typeface="+mj-lt"/>
              </a:rPr>
              <a:t> day after the date you receive them. </a:t>
            </a:r>
          </a:p>
          <a:p>
            <a:pPr marL="285750" indent="-285750">
              <a:spcAft>
                <a:spcPts val="1200"/>
              </a:spcAft>
              <a:buFont typeface="Wingdings" panose="05000000000000000000" pitchFamily="2" charset="2"/>
              <a:buChar char="§"/>
            </a:pPr>
            <a:r>
              <a:rPr lang="en-US" dirty="0">
                <a:latin typeface="+mj-lt"/>
              </a:rPr>
              <a:t>Alternatively, you may deliver completed registration applications and receipts to the county voter registrar through another volunteer deputy registrar appointed by the county voter registrar no later than 5:00 p.m. on the 5</a:t>
            </a:r>
            <a:r>
              <a:rPr lang="en-US" baseline="30000" dirty="0">
                <a:latin typeface="+mj-lt"/>
              </a:rPr>
              <a:t>th</a:t>
            </a:r>
            <a:r>
              <a:rPr lang="en-US" dirty="0">
                <a:latin typeface="+mj-lt"/>
              </a:rPr>
              <a:t> day after the date you receive them.</a:t>
            </a:r>
          </a:p>
          <a:p>
            <a:pPr marL="285750" indent="-285750">
              <a:spcAft>
                <a:spcPts val="1200"/>
              </a:spcAft>
              <a:buFont typeface="Wingdings" panose="05000000000000000000" pitchFamily="2" charset="2"/>
              <a:buChar char="§"/>
            </a:pPr>
            <a:r>
              <a:rPr lang="en-US" dirty="0">
                <a:latin typeface="+mj-lt"/>
              </a:rPr>
              <a:t>You </a:t>
            </a:r>
            <a:r>
              <a:rPr lang="en-US" b="1" dirty="0">
                <a:latin typeface="+mj-lt"/>
              </a:rPr>
              <a:t>MAY NOT </a:t>
            </a:r>
            <a:r>
              <a:rPr lang="en-US" dirty="0">
                <a:latin typeface="+mj-lt"/>
              </a:rPr>
              <a:t>deliver the application and receipts by mail.</a:t>
            </a:r>
          </a:p>
        </p:txBody>
      </p:sp>
      <p:pic>
        <p:nvPicPr>
          <p:cNvPr id="5" name="Picture 2" descr="See the sourc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pic>
        <p:nvPicPr>
          <p:cNvPr id="4" name="30">
            <a:hlinkClick r:id="" action="ppaction://media"/>
            <a:extLst>
              <a:ext uri="{FF2B5EF4-FFF2-40B4-BE49-F238E27FC236}">
                <a16:creationId xmlns:a16="http://schemas.microsoft.com/office/drawing/2014/main" id="{638BBBBF-DE35-4514-B3E4-40D3F2E9E7A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448800" y="5181600"/>
            <a:ext cx="609600" cy="609600"/>
          </a:xfrm>
          <a:prstGeom prst="rect">
            <a:avLst/>
          </a:prstGeom>
        </p:spPr>
      </p:pic>
    </p:spTree>
    <p:custDataLst>
      <p:tags r:id="rId1"/>
    </p:custDataLst>
    <p:extLst>
      <p:ext uri="{BB962C8B-B14F-4D97-AF65-F5344CB8AC3E}">
        <p14:creationId xmlns:p14="http://schemas.microsoft.com/office/powerpoint/2010/main" val="4207498987"/>
      </p:ext>
    </p:extLst>
  </p:cSld>
  <p:clrMapOvr>
    <a:masterClrMapping/>
  </p:clrMapOvr>
  <mc:AlternateContent xmlns:mc="http://schemas.openxmlformats.org/markup-compatibility/2006" xmlns:p14="http://schemas.microsoft.com/office/powerpoint/2010/main">
    <mc:Choice Requires="p14">
      <p:transition spd="slow" p14:dur="2000" advTm="41978"/>
    </mc:Choice>
    <mc:Fallback xmlns="">
      <p:transition spd="slow" advTm="41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9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pauseEvt time="0" objId="4"/>
        <p14:seekEvt time="0" objId="4" seek="0"/>
        <p14:resumeEvt time="0" objId="4"/>
        <p14:stopEvt time="41978" objId="4"/>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ee the source image"/>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381000"/>
            <a:ext cx="7772400" cy="533399"/>
          </a:xfrm>
        </p:spPr>
        <p:txBody>
          <a:bodyPr/>
          <a:lstStyle/>
          <a:p>
            <a:r>
              <a:rPr lang="en-US" sz="2400" b="1" dirty="0"/>
              <a:t>DELIVERY OF APPLICATIONS &amp; RECEIPTS</a:t>
            </a:r>
          </a:p>
        </p:txBody>
      </p:sp>
      <p:sp>
        <p:nvSpPr>
          <p:cNvPr id="3" name="TextBox 2"/>
          <p:cNvSpPr txBox="1"/>
          <p:nvPr/>
        </p:nvSpPr>
        <p:spPr>
          <a:xfrm>
            <a:off x="762000" y="990600"/>
            <a:ext cx="7543800" cy="5078313"/>
          </a:xfrm>
          <a:prstGeom prst="rect">
            <a:avLst/>
          </a:prstGeom>
          <a:noFill/>
        </p:spPr>
        <p:txBody>
          <a:bodyPr wrap="square" rtlCol="0">
            <a:spAutoFit/>
          </a:bodyPr>
          <a:lstStyle/>
          <a:p>
            <a:pPr>
              <a:lnSpc>
                <a:spcPct val="150000"/>
              </a:lnSpc>
              <a:spcAft>
                <a:spcPts val="1200"/>
              </a:spcAft>
            </a:pPr>
            <a:r>
              <a:rPr lang="en-US" b="1" dirty="0">
                <a:latin typeface="+mj-lt"/>
              </a:rPr>
              <a:t>NOTE</a:t>
            </a:r>
            <a:r>
              <a:rPr lang="en-US" dirty="0">
                <a:latin typeface="+mj-lt"/>
              </a:rPr>
              <a:t>: To be eligible to vote, a person must be registered 30 days before Election Day. Pursuant to Section 13.042(c) of the Election Code, as amended by House Bill 2324 (85thLegislature, RS, 2017), effective September 1, 2017, when you receive a completed application after the 34</a:t>
            </a:r>
            <a:r>
              <a:rPr lang="en-US" baseline="30000" dirty="0">
                <a:latin typeface="+mj-lt"/>
              </a:rPr>
              <a:t>th</a:t>
            </a:r>
            <a:r>
              <a:rPr lang="en-US" dirty="0">
                <a:latin typeface="+mj-lt"/>
              </a:rPr>
              <a:t> day before the date of an election and on or before the last day for a person to timely submit a registration application for that election as provided by Section 13.143 of the Code, </a:t>
            </a:r>
            <a:r>
              <a:rPr lang="en-US" b="1" u="sng" dirty="0">
                <a:solidFill>
                  <a:srgbClr val="C00000"/>
                </a:solidFill>
                <a:latin typeface="+mj-lt"/>
              </a:rPr>
              <a:t>you MUST deliver the application to the county voter registrar no later than 5 p.m. of the next regular business day after the date to timely submit a registration application for that election</a:t>
            </a:r>
            <a:r>
              <a:rPr lang="en-US" b="1" dirty="0">
                <a:solidFill>
                  <a:srgbClr val="C00000"/>
                </a:solidFill>
                <a:latin typeface="+mj-lt"/>
              </a:rPr>
              <a:t> </a:t>
            </a:r>
            <a:r>
              <a:rPr lang="en-US" dirty="0">
                <a:latin typeface="+mj-lt"/>
              </a:rPr>
              <a:t>as provided by Section 13.143 of the Code. </a:t>
            </a:r>
          </a:p>
        </p:txBody>
      </p:sp>
      <p:pic>
        <p:nvPicPr>
          <p:cNvPr id="4" name="31">
            <a:hlinkClick r:id="" action="ppaction://media"/>
            <a:extLst>
              <a:ext uri="{FF2B5EF4-FFF2-40B4-BE49-F238E27FC236}">
                <a16:creationId xmlns:a16="http://schemas.microsoft.com/office/drawing/2014/main" id="{ACD1B0DD-BD76-45C2-BDF4-55997DDEB6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48800" y="5181600"/>
            <a:ext cx="609600" cy="609600"/>
          </a:xfrm>
          <a:prstGeom prst="rect">
            <a:avLst/>
          </a:prstGeom>
        </p:spPr>
      </p:pic>
    </p:spTree>
    <p:extLst>
      <p:ext uri="{BB962C8B-B14F-4D97-AF65-F5344CB8AC3E}">
        <p14:creationId xmlns:p14="http://schemas.microsoft.com/office/powerpoint/2010/main" val="2563666769"/>
      </p:ext>
    </p:extLst>
  </p:cSld>
  <p:clrMapOvr>
    <a:masterClrMapping/>
  </p:clrMapOvr>
  <mc:AlternateContent xmlns:mc="http://schemas.openxmlformats.org/markup-compatibility/2006" xmlns:p14="http://schemas.microsoft.com/office/powerpoint/2010/main">
    <mc:Choice Requires="p14">
      <p:transition spd="slow" p14:dur="2000" advTm="24887"/>
    </mc:Choice>
    <mc:Fallback xmlns="">
      <p:transition spd="slow" advTm="24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24887" objId="4"/>
      </p14:showEvt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ee the source image"/>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381000"/>
            <a:ext cx="7772400" cy="533399"/>
          </a:xfrm>
        </p:spPr>
        <p:txBody>
          <a:bodyPr/>
          <a:lstStyle/>
          <a:p>
            <a:r>
              <a:rPr lang="en-US" sz="2400" b="1" dirty="0"/>
              <a:t>DELIVERY OF APPLICATIONS &amp; RECEIPTS</a:t>
            </a:r>
          </a:p>
        </p:txBody>
      </p:sp>
      <p:sp>
        <p:nvSpPr>
          <p:cNvPr id="3" name="TextBox 2"/>
          <p:cNvSpPr txBox="1"/>
          <p:nvPr/>
        </p:nvSpPr>
        <p:spPr>
          <a:xfrm>
            <a:off x="762000" y="990600"/>
            <a:ext cx="7543800" cy="1233928"/>
          </a:xfrm>
          <a:prstGeom prst="rect">
            <a:avLst/>
          </a:prstGeom>
          <a:noFill/>
        </p:spPr>
        <p:txBody>
          <a:bodyPr wrap="square" rtlCol="0">
            <a:spAutoFit/>
          </a:bodyPr>
          <a:lstStyle/>
          <a:p>
            <a:endParaRPr lang="en-US" dirty="0"/>
          </a:p>
          <a:p>
            <a:pPr>
              <a:lnSpc>
                <a:spcPct val="150000"/>
              </a:lnSpc>
            </a:pPr>
            <a:r>
              <a:rPr lang="en-US" sz="2000" dirty="0">
                <a:latin typeface="+mj-lt"/>
              </a:rPr>
              <a:t>FAILURE TO DELIVER AN APPLICATION IN A TIMELY MANNER IS A </a:t>
            </a:r>
            <a:r>
              <a:rPr lang="en-US" sz="2000" b="1" dirty="0">
                <a:latin typeface="+mj-lt"/>
              </a:rPr>
              <a:t>CRIMINAL OFFENSE</a:t>
            </a:r>
            <a:r>
              <a:rPr lang="en-US" sz="2000" dirty="0">
                <a:latin typeface="+mj-lt"/>
              </a:rPr>
              <a:t>.</a:t>
            </a:r>
          </a:p>
        </p:txBody>
      </p:sp>
      <p:pic>
        <p:nvPicPr>
          <p:cNvPr id="4" name="32">
            <a:hlinkClick r:id="" action="ppaction://media"/>
            <a:extLst>
              <a:ext uri="{FF2B5EF4-FFF2-40B4-BE49-F238E27FC236}">
                <a16:creationId xmlns:a16="http://schemas.microsoft.com/office/drawing/2014/main" id="{A97DF7C6-912B-4B10-ACA5-AD9FEB2781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5996352"/>
            <a:ext cx="609600" cy="609600"/>
          </a:xfrm>
          <a:prstGeom prst="rect">
            <a:avLst/>
          </a:prstGeom>
        </p:spPr>
      </p:pic>
    </p:spTree>
    <p:extLst>
      <p:ext uri="{BB962C8B-B14F-4D97-AF65-F5344CB8AC3E}">
        <p14:creationId xmlns:p14="http://schemas.microsoft.com/office/powerpoint/2010/main" val="602072964"/>
      </p:ext>
    </p:extLst>
  </p:cSld>
  <p:clrMapOvr>
    <a:masterClrMapping/>
  </p:clrMapOvr>
  <mc:AlternateContent xmlns:mc="http://schemas.openxmlformats.org/markup-compatibility/2006" xmlns:p14="http://schemas.microsoft.com/office/powerpoint/2010/main">
    <mc:Choice Requires="p14">
      <p:transition spd="slow" p14:dur="2000" advTm="17363"/>
    </mc:Choice>
    <mc:Fallback xmlns="">
      <p:transition spd="slow" advTm="17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 objId="4"/>
        <p14:stopEvt time="17363" objId="4"/>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3352799"/>
          </a:xfrm>
        </p:spPr>
        <p:txBody>
          <a:bodyPr/>
          <a:lstStyle/>
          <a:p>
            <a:r>
              <a:rPr lang="en-US" sz="4800" b="1" dirty="0">
                <a:solidFill>
                  <a:srgbClr val="C00000"/>
                </a:solidFill>
              </a:rPr>
              <a:t>VOTER REGISTRATION</a:t>
            </a:r>
            <a:br>
              <a:rPr lang="en-US" sz="4800" b="1" dirty="0">
                <a:solidFill>
                  <a:srgbClr val="C00000"/>
                </a:solidFill>
              </a:rPr>
            </a:br>
            <a:r>
              <a:rPr lang="en-US" sz="2000" i="1" dirty="0">
                <a:solidFill>
                  <a:srgbClr val="C00000"/>
                </a:solidFill>
              </a:rPr>
              <a:t>(INFORMATION THAT APPLICANTS MAY WISH TO KNOW)</a:t>
            </a:r>
          </a:p>
        </p:txBody>
      </p:sp>
      <p:pic>
        <p:nvPicPr>
          <p:cNvPr id="4"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pic>
        <p:nvPicPr>
          <p:cNvPr id="3" name="33">
            <a:hlinkClick r:id="" action="ppaction://media"/>
            <a:extLst>
              <a:ext uri="{FF2B5EF4-FFF2-40B4-BE49-F238E27FC236}">
                <a16:creationId xmlns:a16="http://schemas.microsoft.com/office/drawing/2014/main" id="{DCA17F0E-4E51-4E1A-8FE2-60507E2C84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72600" y="5963061"/>
            <a:ext cx="609600" cy="609600"/>
          </a:xfrm>
          <a:prstGeom prst="rect">
            <a:avLst/>
          </a:prstGeom>
        </p:spPr>
      </p:pic>
    </p:spTree>
    <p:extLst>
      <p:ext uri="{BB962C8B-B14F-4D97-AF65-F5344CB8AC3E}">
        <p14:creationId xmlns:p14="http://schemas.microsoft.com/office/powerpoint/2010/main" val="2678940701"/>
      </p:ext>
    </p:extLst>
  </p:cSld>
  <p:clrMapOvr>
    <a:masterClrMapping/>
  </p:clrMapOvr>
  <mc:AlternateContent xmlns:mc="http://schemas.openxmlformats.org/markup-compatibility/2006" xmlns:p14="http://schemas.microsoft.com/office/powerpoint/2010/main">
    <mc:Choice Requires="p14">
      <p:transition spd="slow" p14:dur="2000" advTm="6374"/>
    </mc:Choice>
    <mc:Fallback xmlns="">
      <p:transition spd="slow" advTm="6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5823" objId="3"/>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3352799"/>
          </a:xfrm>
        </p:spPr>
        <p:txBody>
          <a:bodyPr/>
          <a:lstStyle/>
          <a:p>
            <a:r>
              <a:rPr lang="en-US" sz="4800" b="1" dirty="0"/>
              <a:t>Applicant Eligibility Requirements</a:t>
            </a:r>
            <a:endParaRPr lang="en-US" sz="4000" dirty="0"/>
          </a:p>
        </p:txBody>
      </p:sp>
      <p:pic>
        <p:nvPicPr>
          <p:cNvPr id="4"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pic>
        <p:nvPicPr>
          <p:cNvPr id="3" name="34">
            <a:hlinkClick r:id="" action="ppaction://media"/>
            <a:extLst>
              <a:ext uri="{FF2B5EF4-FFF2-40B4-BE49-F238E27FC236}">
                <a16:creationId xmlns:a16="http://schemas.microsoft.com/office/drawing/2014/main" id="{A42BCBFC-4D89-4D16-BA62-FD71DEDA3B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72600" y="5867400"/>
            <a:ext cx="609600" cy="609600"/>
          </a:xfrm>
          <a:prstGeom prst="rect">
            <a:avLst/>
          </a:prstGeom>
        </p:spPr>
      </p:pic>
    </p:spTree>
    <p:extLst>
      <p:ext uri="{BB962C8B-B14F-4D97-AF65-F5344CB8AC3E}">
        <p14:creationId xmlns:p14="http://schemas.microsoft.com/office/powerpoint/2010/main" val="2967899609"/>
      </p:ext>
    </p:extLst>
  </p:cSld>
  <p:clrMapOvr>
    <a:masterClrMapping/>
  </p:clrMapOvr>
  <mc:AlternateContent xmlns:mc="http://schemas.openxmlformats.org/markup-compatibility/2006" xmlns:p14="http://schemas.microsoft.com/office/powerpoint/2010/main">
    <mc:Choice Requires="p14">
      <p:transition spd="slow" p14:dur="2000" advTm="3234"/>
    </mc:Choice>
    <mc:Fallback xmlns="">
      <p:transition spd="slow" advTm="3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3234" objId="3"/>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533399"/>
          </a:xfrm>
        </p:spPr>
        <p:txBody>
          <a:bodyPr/>
          <a:lstStyle/>
          <a:p>
            <a:r>
              <a:rPr lang="en-US" sz="2400" b="1" dirty="0"/>
              <a:t>APPLICANT ELIGIBILITY REQUIREMENTS</a:t>
            </a:r>
          </a:p>
        </p:txBody>
      </p:sp>
      <p:sp>
        <p:nvSpPr>
          <p:cNvPr id="3" name="TextBox 2"/>
          <p:cNvSpPr txBox="1"/>
          <p:nvPr/>
        </p:nvSpPr>
        <p:spPr>
          <a:xfrm>
            <a:off x="762000" y="990600"/>
            <a:ext cx="7543800" cy="4785926"/>
          </a:xfrm>
          <a:prstGeom prst="rect">
            <a:avLst/>
          </a:prstGeom>
          <a:noFill/>
        </p:spPr>
        <p:txBody>
          <a:bodyPr wrap="square" rtlCol="0">
            <a:spAutoFit/>
          </a:bodyPr>
          <a:lstStyle/>
          <a:p>
            <a:pPr>
              <a:spcAft>
                <a:spcPts val="600"/>
              </a:spcAft>
            </a:pPr>
            <a:r>
              <a:rPr lang="en-US" b="1" dirty="0">
                <a:latin typeface="+mj-lt"/>
              </a:rPr>
              <a:t>To be eligible to register to vote a person must:</a:t>
            </a:r>
          </a:p>
          <a:p>
            <a:pPr marL="285750" indent="-285750">
              <a:spcAft>
                <a:spcPts val="600"/>
              </a:spcAft>
              <a:buFont typeface="Wingdings" panose="05000000000000000000" pitchFamily="2" charset="2"/>
              <a:buChar char="§"/>
            </a:pPr>
            <a:r>
              <a:rPr lang="en-US" dirty="0">
                <a:latin typeface="+mj-lt"/>
              </a:rPr>
              <a:t>be at least 17 years and 10 months of age; </a:t>
            </a:r>
          </a:p>
          <a:p>
            <a:pPr marL="285750" indent="-285750">
              <a:spcAft>
                <a:spcPts val="600"/>
              </a:spcAft>
              <a:buFont typeface="Wingdings" panose="05000000000000000000" pitchFamily="2" charset="2"/>
              <a:buChar char="§"/>
            </a:pPr>
            <a:r>
              <a:rPr lang="en-US" dirty="0">
                <a:latin typeface="+mj-lt"/>
              </a:rPr>
              <a:t>be a United States citizen;</a:t>
            </a:r>
          </a:p>
          <a:p>
            <a:pPr marL="285750" indent="-285750">
              <a:spcAft>
                <a:spcPts val="600"/>
              </a:spcAft>
              <a:buFont typeface="Wingdings" panose="05000000000000000000" pitchFamily="2" charset="2"/>
              <a:buChar char="§"/>
            </a:pPr>
            <a:r>
              <a:rPr lang="en-US" dirty="0">
                <a:latin typeface="+mj-lt"/>
              </a:rPr>
              <a:t>be a resident of the county where registering;</a:t>
            </a:r>
          </a:p>
          <a:p>
            <a:pPr marL="285750" indent="-285750">
              <a:spcAft>
                <a:spcPts val="600"/>
              </a:spcAft>
              <a:buFont typeface="Wingdings" panose="05000000000000000000" pitchFamily="2" charset="2"/>
              <a:buChar char="§"/>
            </a:pPr>
            <a:r>
              <a:rPr lang="en-US" dirty="0">
                <a:latin typeface="+mj-lt"/>
              </a:rPr>
              <a:t>not have been determined by a final judgment of a court exercising probate jurisdiction to be </a:t>
            </a:r>
          </a:p>
          <a:p>
            <a:pPr>
              <a:spcAft>
                <a:spcPts val="600"/>
              </a:spcAft>
            </a:pPr>
            <a:r>
              <a:rPr lang="en-US" dirty="0">
                <a:latin typeface="+mj-lt"/>
              </a:rPr>
              <a:t>	</a:t>
            </a:r>
            <a:r>
              <a:rPr lang="en-US" sz="1600" dirty="0">
                <a:latin typeface="+mj-lt"/>
              </a:rPr>
              <a:t>(1) totally mentally incapacitated; or </a:t>
            </a:r>
          </a:p>
          <a:p>
            <a:pPr>
              <a:spcAft>
                <a:spcPts val="600"/>
              </a:spcAft>
            </a:pPr>
            <a:r>
              <a:rPr lang="en-US" sz="1600" dirty="0">
                <a:latin typeface="+mj-lt"/>
              </a:rPr>
              <a:t>	(2) partially mentally incapacitated without the right to vote</a:t>
            </a:r>
          </a:p>
          <a:p>
            <a:pPr marL="285750" indent="-285750">
              <a:spcAft>
                <a:spcPts val="600"/>
              </a:spcAft>
              <a:buFont typeface="Wingdings" panose="05000000000000000000" pitchFamily="2" charset="2"/>
              <a:buChar char="§"/>
            </a:pPr>
            <a:r>
              <a:rPr lang="en-US" dirty="0">
                <a:latin typeface="+mj-lt"/>
              </a:rPr>
              <a:t>not have been finally convicted of a felony or, if so convicted, must have:</a:t>
            </a:r>
          </a:p>
          <a:p>
            <a:pPr>
              <a:spcAft>
                <a:spcPts val="600"/>
              </a:spcAft>
            </a:pPr>
            <a:r>
              <a:rPr lang="en-US" dirty="0">
                <a:latin typeface="+mj-lt"/>
              </a:rPr>
              <a:t>	</a:t>
            </a:r>
            <a:r>
              <a:rPr lang="en-US" sz="1600" dirty="0">
                <a:latin typeface="+mj-lt"/>
              </a:rPr>
              <a:t>(1) fully discharged the person’s sentence, including any 	incarceration, parole, or supervision, or completed a period of 	probation ordered by any court; or</a:t>
            </a:r>
          </a:p>
          <a:p>
            <a:pPr>
              <a:spcAft>
                <a:spcPts val="600"/>
              </a:spcAft>
            </a:pPr>
            <a:r>
              <a:rPr lang="en-US" sz="1600" dirty="0">
                <a:latin typeface="+mj-lt"/>
              </a:rPr>
              <a:t>	(2) been pardoned or otherwise released from the resulting 	disability to vote</a:t>
            </a:r>
          </a:p>
        </p:txBody>
      </p:sp>
      <p:pic>
        <p:nvPicPr>
          <p:cNvPr id="5" name="Picture 2" descr="See the sourc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pic>
        <p:nvPicPr>
          <p:cNvPr id="4" name="35">
            <a:hlinkClick r:id="" action="ppaction://media"/>
            <a:extLst>
              <a:ext uri="{FF2B5EF4-FFF2-40B4-BE49-F238E27FC236}">
                <a16:creationId xmlns:a16="http://schemas.microsoft.com/office/drawing/2014/main" id="{C8734EE3-7233-4014-9685-CC2FE2A68A7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296400" y="5186901"/>
            <a:ext cx="609600" cy="609600"/>
          </a:xfrm>
          <a:prstGeom prst="rect">
            <a:avLst/>
          </a:prstGeom>
        </p:spPr>
      </p:pic>
    </p:spTree>
    <p:custDataLst>
      <p:tags r:id="rId1"/>
    </p:custDataLst>
    <p:extLst>
      <p:ext uri="{BB962C8B-B14F-4D97-AF65-F5344CB8AC3E}">
        <p14:creationId xmlns:p14="http://schemas.microsoft.com/office/powerpoint/2010/main" val="2928037724"/>
      </p:ext>
    </p:extLst>
  </p:cSld>
  <p:clrMapOvr>
    <a:masterClrMapping/>
  </p:clrMapOvr>
  <mc:AlternateContent xmlns:mc="http://schemas.openxmlformats.org/markup-compatibility/2006" xmlns:p14="http://schemas.microsoft.com/office/powerpoint/2010/main">
    <mc:Choice Requires="p14">
      <p:transition spd="slow" p14:dur="2000" advTm="24425"/>
    </mc:Choice>
    <mc:Fallback xmlns="">
      <p:transition spd="slow" advTm="24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6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500"/>
                                        <p:tgtEl>
                                          <p:spTgt spid="3">
                                            <p:txEl>
                                              <p:pRg st="8" end="8"/>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24425" objId="4"/>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3352799"/>
          </a:xfrm>
        </p:spPr>
        <p:txBody>
          <a:bodyPr/>
          <a:lstStyle/>
          <a:p>
            <a:r>
              <a:rPr lang="en-US" sz="4800" b="1" dirty="0"/>
              <a:t>Voter Name Changes</a:t>
            </a:r>
            <a:endParaRPr lang="en-US" sz="4000" dirty="0"/>
          </a:p>
        </p:txBody>
      </p:sp>
      <p:pic>
        <p:nvPicPr>
          <p:cNvPr id="4"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pic>
        <p:nvPicPr>
          <p:cNvPr id="3" name="36">
            <a:hlinkClick r:id="" action="ppaction://media"/>
            <a:extLst>
              <a:ext uri="{FF2B5EF4-FFF2-40B4-BE49-F238E27FC236}">
                <a16:creationId xmlns:a16="http://schemas.microsoft.com/office/drawing/2014/main" id="{E2F990DB-48EF-4F19-B39F-58A92D44CF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4648200"/>
            <a:ext cx="609600" cy="609600"/>
          </a:xfrm>
          <a:prstGeom prst="rect">
            <a:avLst/>
          </a:prstGeom>
        </p:spPr>
      </p:pic>
    </p:spTree>
    <p:extLst>
      <p:ext uri="{BB962C8B-B14F-4D97-AF65-F5344CB8AC3E}">
        <p14:creationId xmlns:p14="http://schemas.microsoft.com/office/powerpoint/2010/main" val="1910119784"/>
      </p:ext>
    </p:extLst>
  </p:cSld>
  <p:clrMapOvr>
    <a:masterClrMapping/>
  </p:clrMapOvr>
  <mc:AlternateContent xmlns:mc="http://schemas.openxmlformats.org/markup-compatibility/2006" xmlns:p14="http://schemas.microsoft.com/office/powerpoint/2010/main">
    <mc:Choice Requires="p14">
      <p:transition spd="slow" p14:dur="2000" advTm="5762"/>
    </mc:Choice>
    <mc:Fallback xmlns="">
      <p:transition spd="slow" advTm="5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5762" objId="3"/>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533399"/>
          </a:xfrm>
        </p:spPr>
        <p:txBody>
          <a:bodyPr/>
          <a:lstStyle/>
          <a:p>
            <a:r>
              <a:rPr lang="en-US" sz="2400" b="1" dirty="0"/>
              <a:t>VOTER NAME CHANGES</a:t>
            </a:r>
          </a:p>
        </p:txBody>
      </p:sp>
      <p:sp>
        <p:nvSpPr>
          <p:cNvPr id="3" name="TextBox 2"/>
          <p:cNvSpPr txBox="1"/>
          <p:nvPr/>
        </p:nvSpPr>
        <p:spPr>
          <a:xfrm>
            <a:off x="762000" y="990600"/>
            <a:ext cx="7543800" cy="3108543"/>
          </a:xfrm>
          <a:prstGeom prst="rect">
            <a:avLst/>
          </a:prstGeom>
          <a:noFill/>
        </p:spPr>
        <p:txBody>
          <a:bodyPr wrap="square" rtlCol="0">
            <a:spAutoFit/>
          </a:bodyPr>
          <a:lstStyle/>
          <a:p>
            <a:pPr>
              <a:spcAft>
                <a:spcPts val="1200"/>
              </a:spcAft>
            </a:pPr>
            <a:r>
              <a:rPr lang="en-US" sz="2000" dirty="0">
                <a:latin typeface="+mj-lt"/>
              </a:rPr>
              <a:t>If a voter’s name changes, his/her voter registration can be updated by:</a:t>
            </a:r>
          </a:p>
          <a:p>
            <a:pPr marL="742950" lvl="1" indent="-285750">
              <a:spcAft>
                <a:spcPts val="1200"/>
              </a:spcAft>
              <a:buFont typeface="Wingdings" panose="05000000000000000000" pitchFamily="2" charset="2"/>
              <a:buChar char="§"/>
            </a:pPr>
            <a:r>
              <a:rPr lang="en-US" dirty="0">
                <a:latin typeface="+mj-lt"/>
              </a:rPr>
              <a:t>making the change on the back of his/her voter registration certificate and mailing it to the county voter registrar;</a:t>
            </a:r>
          </a:p>
          <a:p>
            <a:pPr marL="742950" lvl="1" indent="-285750">
              <a:spcAft>
                <a:spcPts val="1200"/>
              </a:spcAft>
              <a:buFont typeface="Wingdings" panose="05000000000000000000" pitchFamily="2" charset="2"/>
              <a:buChar char="§"/>
            </a:pPr>
            <a:r>
              <a:rPr lang="en-US" dirty="0">
                <a:latin typeface="+mj-lt"/>
              </a:rPr>
              <a:t>submitting a new application form to the voter registrar and checking the box for "change"; or </a:t>
            </a:r>
          </a:p>
          <a:p>
            <a:pPr marL="742950" lvl="1" indent="-285750">
              <a:spcAft>
                <a:spcPts val="1200"/>
              </a:spcAft>
              <a:buFont typeface="Wingdings" panose="05000000000000000000" pitchFamily="2" charset="2"/>
              <a:buChar char="§"/>
            </a:pPr>
            <a:r>
              <a:rPr lang="en-US" dirty="0">
                <a:latin typeface="+mj-lt"/>
              </a:rPr>
              <a:t>writing a letter to the voter registrar explaining the name change. </a:t>
            </a:r>
          </a:p>
        </p:txBody>
      </p:sp>
      <p:pic>
        <p:nvPicPr>
          <p:cNvPr id="5" name="Picture 2" descr="See the sourc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pic>
        <p:nvPicPr>
          <p:cNvPr id="4" name="37">
            <a:hlinkClick r:id="" action="ppaction://media"/>
            <a:extLst>
              <a:ext uri="{FF2B5EF4-FFF2-40B4-BE49-F238E27FC236}">
                <a16:creationId xmlns:a16="http://schemas.microsoft.com/office/drawing/2014/main" id="{C1307F83-152C-48E7-8151-83BD5F8F33D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156577" y="3962400"/>
            <a:ext cx="609600" cy="609600"/>
          </a:xfrm>
          <a:prstGeom prst="rect">
            <a:avLst/>
          </a:prstGeom>
        </p:spPr>
      </p:pic>
    </p:spTree>
    <p:custDataLst>
      <p:tags r:id="rId1"/>
    </p:custDataLst>
    <p:extLst>
      <p:ext uri="{BB962C8B-B14F-4D97-AF65-F5344CB8AC3E}">
        <p14:creationId xmlns:p14="http://schemas.microsoft.com/office/powerpoint/2010/main" val="941865331"/>
      </p:ext>
    </p:extLst>
  </p:cSld>
  <p:clrMapOvr>
    <a:masterClrMapping/>
  </p:clrMapOvr>
  <mc:AlternateContent xmlns:mc="http://schemas.openxmlformats.org/markup-compatibility/2006" xmlns:p14="http://schemas.microsoft.com/office/powerpoint/2010/main">
    <mc:Choice Requires="p14">
      <p:transition spd="slow" p14:dur="2000" advTm="24902"/>
    </mc:Choice>
    <mc:Fallback xmlns="">
      <p:transition spd="slow" advTm="24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9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24902" objId="4"/>
      </p14:showEvt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3352799"/>
          </a:xfrm>
        </p:spPr>
        <p:txBody>
          <a:bodyPr/>
          <a:lstStyle/>
          <a:p>
            <a:r>
              <a:rPr lang="en-US" sz="4800" b="1" dirty="0"/>
              <a:t>Voter Address Changes</a:t>
            </a:r>
            <a:endParaRPr lang="en-US" sz="4000" dirty="0"/>
          </a:p>
        </p:txBody>
      </p:sp>
      <p:pic>
        <p:nvPicPr>
          <p:cNvPr id="4"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pic>
        <p:nvPicPr>
          <p:cNvPr id="3" name="38">
            <a:hlinkClick r:id="" action="ppaction://media"/>
            <a:extLst>
              <a:ext uri="{FF2B5EF4-FFF2-40B4-BE49-F238E27FC236}">
                <a16:creationId xmlns:a16="http://schemas.microsoft.com/office/drawing/2014/main" id="{4092320F-CEC0-459C-A79C-F225842223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82200" y="4572000"/>
            <a:ext cx="609600" cy="609600"/>
          </a:xfrm>
          <a:prstGeom prst="rect">
            <a:avLst/>
          </a:prstGeom>
        </p:spPr>
      </p:pic>
    </p:spTree>
    <p:extLst>
      <p:ext uri="{BB962C8B-B14F-4D97-AF65-F5344CB8AC3E}">
        <p14:creationId xmlns:p14="http://schemas.microsoft.com/office/powerpoint/2010/main" val="1827942470"/>
      </p:ext>
    </p:extLst>
  </p:cSld>
  <p:clrMapOvr>
    <a:masterClrMapping/>
  </p:clrMapOvr>
  <mc:AlternateContent xmlns:mc="http://schemas.openxmlformats.org/markup-compatibility/2006" xmlns:p14="http://schemas.microsoft.com/office/powerpoint/2010/main">
    <mc:Choice Requires="p14">
      <p:transition spd="slow" p14:dur="2000" advTm="3919"/>
    </mc:Choice>
    <mc:Fallback xmlns="">
      <p:transition spd="slow" advTm="3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3919" objId="3"/>
      </p14:showEvt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533399"/>
          </a:xfrm>
        </p:spPr>
        <p:txBody>
          <a:bodyPr/>
          <a:lstStyle/>
          <a:p>
            <a:r>
              <a:rPr lang="en-US" sz="2400" b="1" dirty="0"/>
              <a:t>VOTER ADDRESS CHANGES</a:t>
            </a:r>
          </a:p>
        </p:txBody>
      </p:sp>
      <p:sp>
        <p:nvSpPr>
          <p:cNvPr id="3" name="TextBox 2"/>
          <p:cNvSpPr txBox="1"/>
          <p:nvPr/>
        </p:nvSpPr>
        <p:spPr>
          <a:xfrm>
            <a:off x="762000" y="990600"/>
            <a:ext cx="7543800" cy="4616648"/>
          </a:xfrm>
          <a:prstGeom prst="rect">
            <a:avLst/>
          </a:prstGeom>
          <a:noFill/>
        </p:spPr>
        <p:txBody>
          <a:bodyPr wrap="square" rtlCol="0">
            <a:spAutoFit/>
          </a:bodyPr>
          <a:lstStyle/>
          <a:p>
            <a:pPr>
              <a:spcAft>
                <a:spcPts val="1200"/>
              </a:spcAft>
            </a:pPr>
            <a:r>
              <a:rPr lang="en-US" sz="2000" dirty="0">
                <a:latin typeface="+mj-lt"/>
              </a:rPr>
              <a:t>If the voter </a:t>
            </a:r>
            <a:r>
              <a:rPr lang="en-US" sz="2000" b="1" dirty="0">
                <a:latin typeface="+mj-lt"/>
              </a:rPr>
              <a:t>moves within the same county</a:t>
            </a:r>
            <a:r>
              <a:rPr lang="en-US" sz="2000" dirty="0">
                <a:latin typeface="+mj-lt"/>
              </a:rPr>
              <a:t>, his/her voter registration can be updated by: </a:t>
            </a:r>
          </a:p>
          <a:p>
            <a:pPr marL="800100" lvl="1" indent="-342900">
              <a:spcAft>
                <a:spcPts val="1200"/>
              </a:spcAft>
              <a:buFont typeface="Wingdings" panose="05000000000000000000" pitchFamily="2" charset="2"/>
              <a:buChar char="§"/>
            </a:pPr>
            <a:r>
              <a:rPr lang="en-US" dirty="0">
                <a:latin typeface="+mj-lt"/>
              </a:rPr>
              <a:t>making the change on the back of the voter registration certificate and mailing it to the county voter registrar; </a:t>
            </a:r>
          </a:p>
          <a:p>
            <a:pPr marL="800100" lvl="1" indent="-342900">
              <a:spcAft>
                <a:spcPts val="1200"/>
              </a:spcAft>
              <a:buFont typeface="Wingdings" panose="05000000000000000000" pitchFamily="2" charset="2"/>
              <a:buChar char="§"/>
            </a:pPr>
            <a:r>
              <a:rPr lang="en-US" dirty="0">
                <a:latin typeface="+mj-lt"/>
              </a:rPr>
              <a:t>submitting a new application form to the voter registrar and checking the box for "change"; </a:t>
            </a:r>
          </a:p>
          <a:p>
            <a:pPr marL="800100" lvl="1" indent="-342900">
              <a:spcAft>
                <a:spcPts val="1200"/>
              </a:spcAft>
              <a:buFont typeface="Wingdings" panose="05000000000000000000" pitchFamily="2" charset="2"/>
              <a:buChar char="§"/>
            </a:pPr>
            <a:r>
              <a:rPr lang="en-US" dirty="0">
                <a:latin typeface="+mj-lt"/>
              </a:rPr>
              <a:t>writing a letter to the voter registrar explaining the change of address; or</a:t>
            </a:r>
          </a:p>
          <a:p>
            <a:pPr marL="800100" lvl="1" indent="-342900">
              <a:spcAft>
                <a:spcPts val="1200"/>
              </a:spcAft>
              <a:buFont typeface="Wingdings" panose="05000000000000000000" pitchFamily="2" charset="2"/>
              <a:buChar char="§"/>
            </a:pPr>
            <a:r>
              <a:rPr lang="en-US" dirty="0">
                <a:latin typeface="+mj-lt"/>
              </a:rPr>
              <a:t>submitting a change of name/address online at www.Texas.gov.</a:t>
            </a:r>
          </a:p>
          <a:p>
            <a:endParaRPr lang="en-US" sz="2000" dirty="0">
              <a:latin typeface="+mj-lt"/>
            </a:endParaRPr>
          </a:p>
          <a:p>
            <a:r>
              <a:rPr lang="en-US" sz="2000" b="1" dirty="0">
                <a:latin typeface="+mj-lt"/>
              </a:rPr>
              <a:t>If the voter moves to another county, </a:t>
            </a:r>
            <a:r>
              <a:rPr lang="en-US" sz="2000" dirty="0">
                <a:latin typeface="+mj-lt"/>
              </a:rPr>
              <a:t>they must re-register in the new county of residence. </a:t>
            </a:r>
            <a:endParaRPr lang="en-US" dirty="0">
              <a:latin typeface="+mj-lt"/>
            </a:endParaRPr>
          </a:p>
        </p:txBody>
      </p:sp>
      <p:pic>
        <p:nvPicPr>
          <p:cNvPr id="5" name="Picture 2" descr="See the sourc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pic>
        <p:nvPicPr>
          <p:cNvPr id="4" name="39">
            <a:hlinkClick r:id="" action="ppaction://media"/>
            <a:extLst>
              <a:ext uri="{FF2B5EF4-FFF2-40B4-BE49-F238E27FC236}">
                <a16:creationId xmlns:a16="http://schemas.microsoft.com/office/drawing/2014/main" id="{D95A44DA-5178-46DB-9FCE-B7164ABD48D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829800" y="4724400"/>
            <a:ext cx="609600" cy="609600"/>
          </a:xfrm>
          <a:prstGeom prst="rect">
            <a:avLst/>
          </a:prstGeom>
        </p:spPr>
      </p:pic>
    </p:spTree>
    <p:custDataLst>
      <p:tags r:id="rId1"/>
    </p:custDataLst>
    <p:extLst>
      <p:ext uri="{BB962C8B-B14F-4D97-AF65-F5344CB8AC3E}">
        <p14:creationId xmlns:p14="http://schemas.microsoft.com/office/powerpoint/2010/main" val="2415794625"/>
      </p:ext>
    </p:extLst>
  </p:cSld>
  <p:clrMapOvr>
    <a:masterClrMapping/>
  </p:clrMapOvr>
  <mc:AlternateContent xmlns:mc="http://schemas.openxmlformats.org/markup-compatibility/2006" xmlns:p14="http://schemas.microsoft.com/office/powerpoint/2010/main">
    <mc:Choice Requires="p14">
      <p:transition spd="slow" p14:dur="2000" advTm="33894"/>
    </mc:Choice>
    <mc:Fallback xmlns="">
      <p:transition spd="slow" advTm="33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9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33894"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533399"/>
          </a:xfrm>
        </p:spPr>
        <p:txBody>
          <a:bodyPr/>
          <a:lstStyle/>
          <a:p>
            <a:r>
              <a:rPr lang="en-US" sz="2400" b="1" dirty="0">
                <a:solidFill>
                  <a:srgbClr val="C00000"/>
                </a:solidFill>
              </a:rPr>
              <a:t>BEFORE GETTING STARTED</a:t>
            </a:r>
          </a:p>
        </p:txBody>
      </p:sp>
      <p:sp>
        <p:nvSpPr>
          <p:cNvPr id="3" name="TextBox 2"/>
          <p:cNvSpPr txBox="1"/>
          <p:nvPr/>
        </p:nvSpPr>
        <p:spPr>
          <a:xfrm>
            <a:off x="762000" y="1172592"/>
            <a:ext cx="7543800" cy="1879489"/>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000" dirty="0">
                <a:latin typeface="+mj-lt"/>
              </a:rPr>
              <a:t>A person may not receive another person’s registration application until satisfactorily completing training developed or approved by the Secretary of State and is appointed a volunteer deputy registrar.</a:t>
            </a:r>
          </a:p>
        </p:txBody>
      </p:sp>
      <p:pic>
        <p:nvPicPr>
          <p:cNvPr id="5"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pic>
        <p:nvPicPr>
          <p:cNvPr id="11" name="4">
            <a:hlinkClick r:id="" action="ppaction://media"/>
            <a:extLst>
              <a:ext uri="{FF2B5EF4-FFF2-40B4-BE49-F238E27FC236}">
                <a16:creationId xmlns:a16="http://schemas.microsoft.com/office/drawing/2014/main" id="{59CBBA8F-A9DA-4047-8027-49A65A5FEF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5762" y="5638800"/>
            <a:ext cx="704739" cy="704739"/>
          </a:xfrm>
          <a:prstGeom prst="rect">
            <a:avLst/>
          </a:prstGeom>
        </p:spPr>
      </p:pic>
    </p:spTree>
    <p:extLst>
      <p:ext uri="{BB962C8B-B14F-4D97-AF65-F5344CB8AC3E}">
        <p14:creationId xmlns:p14="http://schemas.microsoft.com/office/powerpoint/2010/main" val="2357357952"/>
      </p:ext>
    </p:extLst>
  </p:cSld>
  <p:clrMapOvr>
    <a:masterClrMapping/>
  </p:clrMapOvr>
  <mc:AlternateContent xmlns:mc="http://schemas.openxmlformats.org/markup-compatibility/2006" xmlns:p14="http://schemas.microsoft.com/office/powerpoint/2010/main">
    <mc:Choice Requires="p14">
      <p:transition spd="slow" p14:dur="2000" advTm="25560"/>
    </mc:Choice>
    <mc:Fallback xmlns="">
      <p:transition spd="slow" advTm="25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6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extLst>
    <p:ext uri="{E180D4A7-C9FB-4DFB-919C-405C955672EB}">
      <p14:showEvtLst xmlns:p14="http://schemas.microsoft.com/office/powerpoint/2010/main">
        <p14:playEvt time="0" objId="11"/>
        <p14:stopEvt time="25560" objId="11"/>
      </p14:showEvt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3352799"/>
          </a:xfrm>
        </p:spPr>
        <p:txBody>
          <a:bodyPr/>
          <a:lstStyle/>
          <a:p>
            <a:r>
              <a:rPr lang="en-US" sz="4800" b="1" dirty="0"/>
              <a:t>Effective Date of Registration</a:t>
            </a:r>
            <a:endParaRPr lang="en-US" sz="4000" dirty="0"/>
          </a:p>
        </p:txBody>
      </p:sp>
      <p:pic>
        <p:nvPicPr>
          <p:cNvPr id="4"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pic>
        <p:nvPicPr>
          <p:cNvPr id="3" name="40">
            <a:hlinkClick r:id="" action="ppaction://media"/>
            <a:extLst>
              <a:ext uri="{FF2B5EF4-FFF2-40B4-BE49-F238E27FC236}">
                <a16:creationId xmlns:a16="http://schemas.microsoft.com/office/drawing/2014/main" id="{AE1015AA-8349-4FAC-B5B5-3D9409521B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4191000"/>
            <a:ext cx="609600" cy="609600"/>
          </a:xfrm>
          <a:prstGeom prst="rect">
            <a:avLst/>
          </a:prstGeom>
        </p:spPr>
      </p:pic>
    </p:spTree>
    <p:extLst>
      <p:ext uri="{BB962C8B-B14F-4D97-AF65-F5344CB8AC3E}">
        <p14:creationId xmlns:p14="http://schemas.microsoft.com/office/powerpoint/2010/main" val="3630806539"/>
      </p:ext>
    </p:extLst>
  </p:cSld>
  <p:clrMapOvr>
    <a:masterClrMapping/>
  </p:clrMapOvr>
  <mc:AlternateContent xmlns:mc="http://schemas.openxmlformats.org/markup-compatibility/2006" xmlns:p14="http://schemas.microsoft.com/office/powerpoint/2010/main">
    <mc:Choice Requires="p14">
      <p:transition spd="slow" p14:dur="2000" advTm="3882"/>
    </mc:Choice>
    <mc:Fallback xmlns="">
      <p:transition spd="slow" advTm="3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1" objId="3"/>
        <p14:stopEvt time="3882" objId="3"/>
      </p14:showEvt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533399"/>
          </a:xfrm>
        </p:spPr>
        <p:txBody>
          <a:bodyPr/>
          <a:lstStyle/>
          <a:p>
            <a:r>
              <a:rPr lang="en-US" sz="2400" b="1" dirty="0"/>
              <a:t>EFFECTIVE DATE OF REGISTRATION</a:t>
            </a:r>
          </a:p>
        </p:txBody>
      </p:sp>
      <p:sp>
        <p:nvSpPr>
          <p:cNvPr id="3" name="TextBox 2"/>
          <p:cNvSpPr txBox="1"/>
          <p:nvPr/>
        </p:nvSpPr>
        <p:spPr>
          <a:xfrm>
            <a:off x="762000" y="990600"/>
            <a:ext cx="7543800" cy="3016210"/>
          </a:xfrm>
          <a:prstGeom prst="rect">
            <a:avLst/>
          </a:prstGeom>
          <a:noFill/>
        </p:spPr>
        <p:txBody>
          <a:bodyPr wrap="square" rtlCol="0">
            <a:spAutoFit/>
          </a:bodyPr>
          <a:lstStyle/>
          <a:p>
            <a:endParaRPr lang="en-US" sz="2000" dirty="0"/>
          </a:p>
          <a:p>
            <a:pPr marL="342900" indent="-342900">
              <a:spcAft>
                <a:spcPts val="1200"/>
              </a:spcAft>
              <a:buFont typeface="Wingdings" panose="05000000000000000000" pitchFamily="2" charset="2"/>
              <a:buChar char="§"/>
            </a:pPr>
            <a:r>
              <a:rPr lang="en-US" sz="2000" dirty="0">
                <a:latin typeface="+mj-lt"/>
              </a:rPr>
              <a:t>The applicant can vote as soon as the 30th day after submitting the application. This 30-day waiting period starts when the volunteer deputy registrar receives the application form. </a:t>
            </a:r>
          </a:p>
          <a:p>
            <a:pPr marL="342900" indent="-342900">
              <a:spcAft>
                <a:spcPts val="1200"/>
              </a:spcAft>
              <a:buFont typeface="Wingdings" panose="05000000000000000000" pitchFamily="2" charset="2"/>
              <a:buChar char="§"/>
            </a:pPr>
            <a:r>
              <a:rPr lang="en-US" sz="2000" dirty="0">
                <a:latin typeface="+mj-lt"/>
              </a:rPr>
              <a:t>If the applicant is under 18, the registration will become effective on the 30th day after the voter registrar gets the application or on the applicant's 18th birthday, whichever comes later. </a:t>
            </a:r>
          </a:p>
        </p:txBody>
      </p:sp>
      <p:pic>
        <p:nvPicPr>
          <p:cNvPr id="5" name="Picture 2" descr="See the sourc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pic>
        <p:nvPicPr>
          <p:cNvPr id="4" name="41">
            <a:hlinkClick r:id="" action="ppaction://media"/>
            <a:extLst>
              <a:ext uri="{FF2B5EF4-FFF2-40B4-BE49-F238E27FC236}">
                <a16:creationId xmlns:a16="http://schemas.microsoft.com/office/drawing/2014/main" id="{DC35DFE8-B8D1-4236-9C2D-C9B22665FB5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372600" y="4038600"/>
            <a:ext cx="609600" cy="609600"/>
          </a:xfrm>
          <a:prstGeom prst="rect">
            <a:avLst/>
          </a:prstGeom>
        </p:spPr>
      </p:pic>
    </p:spTree>
    <p:custDataLst>
      <p:tags r:id="rId1"/>
    </p:custDataLst>
    <p:extLst>
      <p:ext uri="{BB962C8B-B14F-4D97-AF65-F5344CB8AC3E}">
        <p14:creationId xmlns:p14="http://schemas.microsoft.com/office/powerpoint/2010/main" val="2419846340"/>
      </p:ext>
    </p:extLst>
  </p:cSld>
  <p:clrMapOvr>
    <a:masterClrMapping/>
  </p:clrMapOvr>
  <mc:AlternateContent xmlns:mc="http://schemas.openxmlformats.org/markup-compatibility/2006" xmlns:p14="http://schemas.microsoft.com/office/powerpoint/2010/main">
    <mc:Choice Requires="p14">
      <p:transition spd="slow" p14:dur="2000" advTm="17090"/>
    </mc:Choice>
    <mc:Fallback xmlns="">
      <p:transition spd="slow" advTm="17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4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65" objId="4"/>
        <p14:stopEvt time="16509" objId="4"/>
      </p14:showEvt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3352799"/>
          </a:xfrm>
        </p:spPr>
        <p:txBody>
          <a:bodyPr/>
          <a:lstStyle/>
          <a:p>
            <a:r>
              <a:rPr lang="en-US" sz="4800" b="1" dirty="0"/>
              <a:t>Period of Effectiveness</a:t>
            </a:r>
            <a:endParaRPr lang="en-US" sz="4000" dirty="0"/>
          </a:p>
        </p:txBody>
      </p:sp>
      <p:pic>
        <p:nvPicPr>
          <p:cNvPr id="4"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pic>
        <p:nvPicPr>
          <p:cNvPr id="3" name="42">
            <a:hlinkClick r:id="" action="ppaction://media"/>
            <a:extLst>
              <a:ext uri="{FF2B5EF4-FFF2-40B4-BE49-F238E27FC236}">
                <a16:creationId xmlns:a16="http://schemas.microsoft.com/office/drawing/2014/main" id="{714844B7-9E47-4A4D-BE93-13511A1630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72600" y="4724400"/>
            <a:ext cx="609600" cy="609600"/>
          </a:xfrm>
          <a:prstGeom prst="rect">
            <a:avLst/>
          </a:prstGeom>
        </p:spPr>
      </p:pic>
    </p:spTree>
    <p:extLst>
      <p:ext uri="{BB962C8B-B14F-4D97-AF65-F5344CB8AC3E}">
        <p14:creationId xmlns:p14="http://schemas.microsoft.com/office/powerpoint/2010/main" val="516574597"/>
      </p:ext>
    </p:extLst>
  </p:cSld>
  <p:clrMapOvr>
    <a:masterClrMapping/>
  </p:clrMapOvr>
  <mc:AlternateContent xmlns:mc="http://schemas.openxmlformats.org/markup-compatibility/2006" xmlns:p14="http://schemas.microsoft.com/office/powerpoint/2010/main">
    <mc:Choice Requires="p14">
      <p:transition spd="slow" p14:dur="2000" advTm="4294"/>
    </mc:Choice>
    <mc:Fallback xmlns="">
      <p:transition spd="slow" advTm="4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4294" objId="3"/>
      </p14:showEvt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533399"/>
          </a:xfrm>
        </p:spPr>
        <p:txBody>
          <a:bodyPr/>
          <a:lstStyle/>
          <a:p>
            <a:r>
              <a:rPr lang="en-US" sz="2400" b="1" dirty="0"/>
              <a:t>PERIOD OF EFFECTIVENESS</a:t>
            </a:r>
          </a:p>
        </p:txBody>
      </p:sp>
      <p:sp>
        <p:nvSpPr>
          <p:cNvPr id="3" name="TextBox 2"/>
          <p:cNvSpPr txBox="1"/>
          <p:nvPr/>
        </p:nvSpPr>
        <p:spPr>
          <a:xfrm>
            <a:off x="762000" y="990600"/>
            <a:ext cx="7543800" cy="2554545"/>
          </a:xfrm>
          <a:prstGeom prst="rect">
            <a:avLst/>
          </a:prstGeom>
          <a:noFill/>
        </p:spPr>
        <p:txBody>
          <a:bodyPr wrap="square" rtlCol="0">
            <a:spAutoFit/>
          </a:bodyPr>
          <a:lstStyle/>
          <a:p>
            <a:pPr>
              <a:spcAft>
                <a:spcPts val="1200"/>
              </a:spcAft>
            </a:pPr>
            <a:r>
              <a:rPr lang="en-US" sz="2000" dirty="0">
                <a:latin typeface="+mj-lt"/>
              </a:rPr>
              <a:t>Voter registration will be automatically renewed every even-numbered year unless:</a:t>
            </a:r>
          </a:p>
          <a:p>
            <a:pPr marL="800100" lvl="1" indent="-342900">
              <a:spcAft>
                <a:spcPts val="1200"/>
              </a:spcAft>
              <a:buFont typeface="Wingdings" panose="05000000000000000000" pitchFamily="2" charset="2"/>
              <a:buChar char="§"/>
            </a:pPr>
            <a:r>
              <a:rPr lang="en-US" sz="2000" dirty="0">
                <a:latin typeface="+mj-lt"/>
              </a:rPr>
              <a:t>the voter moves to another address; or</a:t>
            </a:r>
          </a:p>
          <a:p>
            <a:pPr marL="800100" lvl="1" indent="-342900">
              <a:spcAft>
                <a:spcPts val="1200"/>
              </a:spcAft>
              <a:buFont typeface="Wingdings" panose="05000000000000000000" pitchFamily="2" charset="2"/>
              <a:buChar char="§"/>
            </a:pPr>
            <a:r>
              <a:rPr lang="en-US" sz="2000" dirty="0">
                <a:latin typeface="+mj-lt"/>
              </a:rPr>
              <a:t>the voter is convicted of a felony and has not completed the sentence, probation or parole or been otherwise pardoned or released from the resulting disability to vote.</a:t>
            </a:r>
          </a:p>
        </p:txBody>
      </p:sp>
      <p:pic>
        <p:nvPicPr>
          <p:cNvPr id="5"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pic>
        <p:nvPicPr>
          <p:cNvPr id="4" name="43">
            <a:hlinkClick r:id="" action="ppaction://media"/>
            <a:extLst>
              <a:ext uri="{FF2B5EF4-FFF2-40B4-BE49-F238E27FC236}">
                <a16:creationId xmlns:a16="http://schemas.microsoft.com/office/drawing/2014/main" id="{0356E5A2-49D3-47B8-823A-1B8EEDBB4F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20200" y="2935545"/>
            <a:ext cx="609600" cy="609600"/>
          </a:xfrm>
          <a:prstGeom prst="rect">
            <a:avLst/>
          </a:prstGeom>
        </p:spPr>
      </p:pic>
    </p:spTree>
    <p:extLst>
      <p:ext uri="{BB962C8B-B14F-4D97-AF65-F5344CB8AC3E}">
        <p14:creationId xmlns:p14="http://schemas.microsoft.com/office/powerpoint/2010/main" val="14399174"/>
      </p:ext>
    </p:extLst>
  </p:cSld>
  <p:clrMapOvr>
    <a:masterClrMapping/>
  </p:clrMapOvr>
  <mc:AlternateContent xmlns:mc="http://schemas.openxmlformats.org/markup-compatibility/2006" xmlns:p14="http://schemas.microsoft.com/office/powerpoint/2010/main">
    <mc:Choice Requires="p14">
      <p:transition spd="slow" p14:dur="2000" advTm="23124"/>
    </mc:Choice>
    <mc:Fallback xmlns="">
      <p:transition spd="slow" advTm="23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65" objId="4"/>
        <p14:stopEvt time="22827" objId="4"/>
      </p14:showEvt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3352799"/>
          </a:xfrm>
        </p:spPr>
        <p:txBody>
          <a:bodyPr/>
          <a:lstStyle/>
          <a:p>
            <a:r>
              <a:rPr lang="en-US" sz="4800" b="1" dirty="0">
                <a:solidFill>
                  <a:srgbClr val="C00000"/>
                </a:solidFill>
              </a:rPr>
              <a:t>UPCOMING ELECTIONS</a:t>
            </a:r>
            <a:endParaRPr lang="en-US" sz="4000" dirty="0">
              <a:solidFill>
                <a:srgbClr val="C00000"/>
              </a:solidFill>
            </a:endParaRPr>
          </a:p>
        </p:txBody>
      </p:sp>
      <p:pic>
        <p:nvPicPr>
          <p:cNvPr id="4"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pic>
        <p:nvPicPr>
          <p:cNvPr id="3" name="44">
            <a:hlinkClick r:id="" action="ppaction://media"/>
            <a:extLst>
              <a:ext uri="{FF2B5EF4-FFF2-40B4-BE49-F238E27FC236}">
                <a16:creationId xmlns:a16="http://schemas.microsoft.com/office/drawing/2014/main" id="{EDCDA0B5-E716-4300-AB78-6B25FB79DC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72600" y="3352800"/>
            <a:ext cx="609600" cy="609600"/>
          </a:xfrm>
          <a:prstGeom prst="rect">
            <a:avLst/>
          </a:prstGeom>
        </p:spPr>
      </p:pic>
    </p:spTree>
    <p:extLst>
      <p:ext uri="{BB962C8B-B14F-4D97-AF65-F5344CB8AC3E}">
        <p14:creationId xmlns:p14="http://schemas.microsoft.com/office/powerpoint/2010/main" val="4131081202"/>
      </p:ext>
    </p:extLst>
  </p:cSld>
  <p:clrMapOvr>
    <a:masterClrMapping/>
  </p:clrMapOvr>
  <mc:AlternateContent xmlns:mc="http://schemas.openxmlformats.org/markup-compatibility/2006" xmlns:p14="http://schemas.microsoft.com/office/powerpoint/2010/main">
    <mc:Choice Requires="p14">
      <p:transition spd="slow" p14:dur="2000" advTm="16818"/>
    </mc:Choice>
    <mc:Fallback xmlns="">
      <p:transition spd="slow" advTm="16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16818" objId="3"/>
      </p14:showEvt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362200"/>
            <a:ext cx="2891901" cy="28919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ctrTitle"/>
          </p:nvPr>
        </p:nvSpPr>
        <p:spPr>
          <a:xfrm>
            <a:off x="685800" y="304801"/>
            <a:ext cx="7772400" cy="1905000"/>
          </a:xfrm>
        </p:spPr>
        <p:txBody>
          <a:bodyPr/>
          <a:lstStyle/>
          <a:p>
            <a:r>
              <a:rPr lang="en-US" sz="3600" b="1" dirty="0"/>
              <a:t>ELECTIONS DIVISION</a:t>
            </a:r>
            <a:endParaRPr lang="en-US" sz="3600" dirty="0"/>
          </a:p>
        </p:txBody>
      </p:sp>
      <p:sp>
        <p:nvSpPr>
          <p:cNvPr id="5" name="Rectangle 4"/>
          <p:cNvSpPr/>
          <p:nvPr/>
        </p:nvSpPr>
        <p:spPr>
          <a:xfrm>
            <a:off x="1371600" y="2362200"/>
            <a:ext cx="4572000" cy="2862322"/>
          </a:xfrm>
          <a:prstGeom prst="rect">
            <a:avLst/>
          </a:prstGeom>
        </p:spPr>
        <p:txBody>
          <a:bodyPr>
            <a:spAutoFit/>
          </a:bodyPr>
          <a:lstStyle/>
          <a:p>
            <a:r>
              <a:rPr lang="en-US" sz="2000" dirty="0">
                <a:solidFill>
                  <a:schemeClr val="tx2"/>
                </a:solidFill>
                <a:latin typeface="+mj-lt"/>
              </a:rPr>
              <a:t>P.O. Box 12060</a:t>
            </a:r>
          </a:p>
          <a:p>
            <a:r>
              <a:rPr lang="en-US" sz="2000" dirty="0">
                <a:solidFill>
                  <a:schemeClr val="tx2"/>
                </a:solidFill>
                <a:latin typeface="+mj-lt"/>
              </a:rPr>
              <a:t>Austin, Texas 78711-2060</a:t>
            </a:r>
          </a:p>
          <a:p>
            <a:r>
              <a:rPr lang="en-US" sz="2000" dirty="0">
                <a:solidFill>
                  <a:schemeClr val="tx2"/>
                </a:solidFill>
                <a:latin typeface="+mj-lt"/>
              </a:rPr>
              <a:t>512.463.5650 or </a:t>
            </a:r>
          </a:p>
          <a:p>
            <a:r>
              <a:rPr lang="en-US" sz="2000" dirty="0">
                <a:solidFill>
                  <a:schemeClr val="tx2"/>
                </a:solidFill>
                <a:latin typeface="+mj-lt"/>
              </a:rPr>
              <a:t>1.800.252.VOTE (8683)</a:t>
            </a:r>
          </a:p>
          <a:p>
            <a:r>
              <a:rPr lang="en-US" sz="2000" dirty="0">
                <a:solidFill>
                  <a:schemeClr val="tx2"/>
                </a:solidFill>
                <a:latin typeface="+mj-lt"/>
              </a:rPr>
              <a:t>Fax 512.475.2811</a:t>
            </a:r>
          </a:p>
          <a:p>
            <a:r>
              <a:rPr lang="en-US" sz="2000" dirty="0">
                <a:solidFill>
                  <a:schemeClr val="tx2"/>
                </a:solidFill>
                <a:latin typeface="+mj-lt"/>
              </a:rPr>
              <a:t>TTY 7.1.1</a:t>
            </a:r>
          </a:p>
          <a:p>
            <a:r>
              <a:rPr lang="en-US" sz="2000" u="sng" dirty="0">
                <a:solidFill>
                  <a:schemeClr val="tx2"/>
                </a:solidFill>
                <a:latin typeface="+mj-lt"/>
              </a:rPr>
              <a:t>www.sos.state.tx.us</a:t>
            </a:r>
          </a:p>
          <a:p>
            <a:r>
              <a:rPr lang="en-US" sz="2000" u="sng" dirty="0">
                <a:solidFill>
                  <a:schemeClr val="tx2"/>
                </a:solidFill>
                <a:latin typeface="+mj-lt"/>
              </a:rPr>
              <a:t>www.votetexas.gov</a:t>
            </a:r>
          </a:p>
          <a:p>
            <a:r>
              <a:rPr lang="en-US" sz="2000" u="sng" dirty="0">
                <a:solidFill>
                  <a:schemeClr val="tx2"/>
                </a:solidFill>
                <a:latin typeface="+mj-lt"/>
              </a:rPr>
              <a:t>elections@sos.texas.gov</a:t>
            </a:r>
            <a:endParaRPr lang="en-US" sz="2000" dirty="0">
              <a:solidFill>
                <a:schemeClr val="tx2"/>
              </a:solidFill>
              <a:latin typeface="+mj-lt"/>
            </a:endParaRPr>
          </a:p>
        </p:txBody>
      </p:sp>
      <p:sp>
        <p:nvSpPr>
          <p:cNvPr id="6" name="Rectangle 5"/>
          <p:cNvSpPr/>
          <p:nvPr/>
        </p:nvSpPr>
        <p:spPr>
          <a:xfrm>
            <a:off x="533400" y="5334000"/>
            <a:ext cx="8077200" cy="1077218"/>
          </a:xfrm>
          <a:prstGeom prst="rect">
            <a:avLst/>
          </a:prstGeom>
        </p:spPr>
        <p:txBody>
          <a:bodyPr wrap="square">
            <a:spAutoFit/>
          </a:bodyPr>
          <a:lstStyle/>
          <a:p>
            <a:pPr algn="ctr"/>
            <a:r>
              <a:rPr lang="en-US" sz="3200" b="1" dirty="0">
                <a:solidFill>
                  <a:srgbClr val="C00000"/>
                </a:solidFill>
              </a:rPr>
              <a:t>Thank you for your service as a </a:t>
            </a:r>
          </a:p>
          <a:p>
            <a:pPr algn="ctr"/>
            <a:r>
              <a:rPr lang="en-US" sz="3200" b="1" dirty="0">
                <a:solidFill>
                  <a:srgbClr val="C00000"/>
                </a:solidFill>
              </a:rPr>
              <a:t>Texas Volunteer Deputy Registrar!</a:t>
            </a:r>
            <a:endParaRPr lang="en-US" sz="3200" dirty="0"/>
          </a:p>
        </p:txBody>
      </p:sp>
      <p:pic>
        <p:nvPicPr>
          <p:cNvPr id="2" name="45">
            <a:hlinkClick r:id="" action="ppaction://media"/>
            <a:extLst>
              <a:ext uri="{FF2B5EF4-FFF2-40B4-BE49-F238E27FC236}">
                <a16:creationId xmlns:a16="http://schemas.microsoft.com/office/drawing/2014/main" id="{A91519AD-948C-47EE-8743-6CD89E18D6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20200" y="3503350"/>
            <a:ext cx="609600" cy="609600"/>
          </a:xfrm>
          <a:prstGeom prst="rect">
            <a:avLst/>
          </a:prstGeom>
        </p:spPr>
      </p:pic>
    </p:spTree>
    <p:extLst>
      <p:ext uri="{BB962C8B-B14F-4D97-AF65-F5344CB8AC3E}">
        <p14:creationId xmlns:p14="http://schemas.microsoft.com/office/powerpoint/2010/main" val="473666350"/>
      </p:ext>
    </p:extLst>
  </p:cSld>
  <p:clrMapOvr>
    <a:masterClrMapping/>
  </p:clrMapOvr>
  <mc:AlternateContent xmlns:mc="http://schemas.openxmlformats.org/markup-compatibility/2006" xmlns:p14="http://schemas.microsoft.com/office/powerpoint/2010/main">
    <mc:Choice Requires="p14">
      <p:transition spd="slow" p14:dur="2000" advTm="39046"/>
    </mc:Choice>
    <mc:Fallback xmlns="">
      <p:transition spd="slow" advTm="39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39046"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533399"/>
          </a:xfrm>
        </p:spPr>
        <p:txBody>
          <a:bodyPr/>
          <a:lstStyle/>
          <a:p>
            <a:r>
              <a:rPr lang="en-US" sz="2400" b="1" dirty="0">
                <a:solidFill>
                  <a:srgbClr val="C00000"/>
                </a:solidFill>
              </a:rPr>
              <a:t>BEFORE GETTING STARTED</a:t>
            </a:r>
          </a:p>
        </p:txBody>
      </p:sp>
      <p:sp>
        <p:nvSpPr>
          <p:cNvPr id="3" name="TextBox 2"/>
          <p:cNvSpPr txBox="1"/>
          <p:nvPr/>
        </p:nvSpPr>
        <p:spPr>
          <a:xfrm>
            <a:off x="762000" y="1172592"/>
            <a:ext cx="7543800" cy="2802819"/>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000" dirty="0">
                <a:latin typeface="+mj-lt"/>
              </a:rPr>
              <a:t>At the time of appointment, the county voter registrar will advise the volunteer deputy registrar of any county-specific procedures for processing voter applications and that the only requirements for voter registration are those prescribed by state law or by the Secretary of State.</a:t>
            </a:r>
          </a:p>
        </p:txBody>
      </p:sp>
      <p:pic>
        <p:nvPicPr>
          <p:cNvPr id="5"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pic>
        <p:nvPicPr>
          <p:cNvPr id="9" name="5">
            <a:hlinkClick r:id="" action="ppaction://media"/>
            <a:extLst>
              <a:ext uri="{FF2B5EF4-FFF2-40B4-BE49-F238E27FC236}">
                <a16:creationId xmlns:a16="http://schemas.microsoft.com/office/drawing/2014/main" id="{DB57AE73-D72F-48F8-8E89-9908EFED8C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9525000" y="6248400"/>
            <a:ext cx="274320" cy="274320"/>
          </a:xfrm>
          <a:prstGeom prst="rect">
            <a:avLst/>
          </a:prstGeom>
        </p:spPr>
      </p:pic>
    </p:spTree>
    <p:extLst>
      <p:ext uri="{BB962C8B-B14F-4D97-AF65-F5344CB8AC3E}">
        <p14:creationId xmlns:p14="http://schemas.microsoft.com/office/powerpoint/2010/main" val="312582252"/>
      </p:ext>
    </p:extLst>
  </p:cSld>
  <p:clrMapOvr>
    <a:masterClrMapping/>
  </p:clrMapOvr>
  <mc:AlternateContent xmlns:mc="http://schemas.openxmlformats.org/markup-compatibility/2006" xmlns:p14="http://schemas.microsoft.com/office/powerpoint/2010/main">
    <mc:Choice Requires="p14">
      <p:transition spd="slow" p14:dur="2000" advTm="18208"/>
    </mc:Choice>
    <mc:Fallback xmlns="">
      <p:transition spd="slow" advTm="18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64" objId="9"/>
        <p14:stopEvt time="18208" objId="9"/>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3352799"/>
          </a:xfrm>
        </p:spPr>
        <p:txBody>
          <a:bodyPr/>
          <a:lstStyle/>
          <a:p>
            <a:r>
              <a:rPr lang="en-US" sz="4800" b="1" dirty="0">
                <a:solidFill>
                  <a:srgbClr val="C00000"/>
                </a:solidFill>
              </a:rPr>
              <a:t>QUALIFICATIONS</a:t>
            </a:r>
            <a:br>
              <a:rPr lang="en-US" sz="4800" b="1" dirty="0">
                <a:solidFill>
                  <a:srgbClr val="C00000"/>
                </a:solidFill>
              </a:rPr>
            </a:br>
            <a:r>
              <a:rPr lang="en-US" sz="4000" dirty="0">
                <a:solidFill>
                  <a:srgbClr val="C00000"/>
                </a:solidFill>
              </a:rPr>
              <a:t>for Volunteer Deputy Registrars</a:t>
            </a:r>
          </a:p>
        </p:txBody>
      </p:sp>
      <p:pic>
        <p:nvPicPr>
          <p:cNvPr id="4" name="Picture 2" descr="See the sourc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792823"/>
      </p:ext>
    </p:extLst>
  </p:cSld>
  <p:clrMapOvr>
    <a:masterClrMapping/>
  </p:clrMapOvr>
  <mc:AlternateContent xmlns:mc="http://schemas.openxmlformats.org/markup-compatibility/2006" xmlns:p14="http://schemas.microsoft.com/office/powerpoint/2010/main">
    <mc:Choice Requires="p14">
      <p:transition spd="slow" p14:dur="2000" advTm="1032"/>
    </mc:Choice>
    <mc:Fallback xmlns="">
      <p:transition spd="slow" advTm="103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533399"/>
          </a:xfrm>
        </p:spPr>
        <p:txBody>
          <a:bodyPr/>
          <a:lstStyle/>
          <a:p>
            <a:r>
              <a:rPr lang="en-US" sz="2400" b="1" dirty="0">
                <a:solidFill>
                  <a:srgbClr val="C00000"/>
                </a:solidFill>
              </a:rPr>
              <a:t>QUALIFICATIONS</a:t>
            </a:r>
          </a:p>
        </p:txBody>
      </p:sp>
      <p:sp>
        <p:nvSpPr>
          <p:cNvPr id="3" name="TextBox 2"/>
          <p:cNvSpPr txBox="1"/>
          <p:nvPr/>
        </p:nvSpPr>
        <p:spPr>
          <a:xfrm>
            <a:off x="762000" y="990600"/>
            <a:ext cx="7543800" cy="5109091"/>
          </a:xfrm>
          <a:prstGeom prst="rect">
            <a:avLst/>
          </a:prstGeom>
          <a:noFill/>
        </p:spPr>
        <p:txBody>
          <a:bodyPr wrap="square" rtlCol="0">
            <a:spAutoFit/>
          </a:bodyPr>
          <a:lstStyle/>
          <a:p>
            <a:pPr>
              <a:spcAft>
                <a:spcPts val="600"/>
              </a:spcAft>
            </a:pPr>
            <a:r>
              <a:rPr lang="en-US" b="1" dirty="0">
                <a:latin typeface="+mj-lt"/>
              </a:rPr>
              <a:t>A Volunteer Deputy Registrar must:</a:t>
            </a:r>
          </a:p>
          <a:p>
            <a:pPr marL="285750" indent="-285750">
              <a:spcAft>
                <a:spcPts val="600"/>
              </a:spcAft>
              <a:buFont typeface="Wingdings" panose="05000000000000000000" pitchFamily="2" charset="2"/>
              <a:buChar char="§"/>
            </a:pPr>
            <a:r>
              <a:rPr lang="en-US" dirty="0">
                <a:latin typeface="+mj-lt"/>
              </a:rPr>
              <a:t>be 18 years of age or older</a:t>
            </a:r>
          </a:p>
          <a:p>
            <a:pPr marL="285750" indent="-285750">
              <a:spcAft>
                <a:spcPts val="600"/>
              </a:spcAft>
              <a:buFont typeface="Wingdings" panose="05000000000000000000" pitchFamily="2" charset="2"/>
              <a:buChar char="§"/>
            </a:pPr>
            <a:r>
              <a:rPr lang="en-US" dirty="0">
                <a:latin typeface="+mj-lt"/>
              </a:rPr>
              <a:t>be a United States Citizen</a:t>
            </a:r>
          </a:p>
          <a:p>
            <a:pPr marL="285750" indent="-285750">
              <a:spcAft>
                <a:spcPts val="600"/>
              </a:spcAft>
              <a:buFont typeface="Wingdings" panose="05000000000000000000" pitchFamily="2" charset="2"/>
              <a:buChar char="§"/>
            </a:pPr>
            <a:r>
              <a:rPr lang="en-US" dirty="0">
                <a:latin typeface="+mj-lt"/>
              </a:rPr>
              <a:t>not have been determined by a final judgment of a court exercising probate jurisdiction to be:</a:t>
            </a:r>
          </a:p>
          <a:p>
            <a:pPr marL="1200150" lvl="2" indent="-285750">
              <a:spcAft>
                <a:spcPts val="600"/>
              </a:spcAft>
              <a:buFont typeface="Wingdings" panose="05000000000000000000" pitchFamily="2" charset="2"/>
              <a:buChar char="§"/>
            </a:pPr>
            <a:r>
              <a:rPr lang="en-US" sz="1600" dirty="0">
                <a:latin typeface="+mj-lt"/>
              </a:rPr>
              <a:t>totally mentally incapacitated, or</a:t>
            </a:r>
          </a:p>
          <a:p>
            <a:pPr marL="1200150" lvl="2" indent="-285750">
              <a:spcAft>
                <a:spcPts val="600"/>
              </a:spcAft>
              <a:buFont typeface="Wingdings" panose="05000000000000000000" pitchFamily="2" charset="2"/>
              <a:buChar char="§"/>
            </a:pPr>
            <a:r>
              <a:rPr lang="en-US" sz="1600" dirty="0">
                <a:latin typeface="+mj-lt"/>
              </a:rPr>
              <a:t>partially mentally incapacitated without the right to vote</a:t>
            </a:r>
            <a:endParaRPr lang="en-US" dirty="0">
              <a:latin typeface="+mj-lt"/>
            </a:endParaRPr>
          </a:p>
          <a:p>
            <a:pPr marL="285750" indent="-285750">
              <a:spcAft>
                <a:spcPts val="600"/>
              </a:spcAft>
              <a:buFont typeface="Wingdings" panose="05000000000000000000" pitchFamily="2" charset="2"/>
              <a:buChar char="§"/>
            </a:pPr>
            <a:r>
              <a:rPr lang="en-US" dirty="0">
                <a:latin typeface="+mj-lt"/>
              </a:rPr>
              <a:t>never have been convicted of failing to deliver a voter registration application to a voter registrar</a:t>
            </a:r>
          </a:p>
          <a:p>
            <a:pPr marL="285750" indent="-285750">
              <a:spcAft>
                <a:spcPts val="600"/>
              </a:spcAft>
              <a:buFont typeface="Wingdings" panose="05000000000000000000" pitchFamily="2" charset="2"/>
              <a:buChar char="§"/>
            </a:pPr>
            <a:r>
              <a:rPr lang="en-US" dirty="0">
                <a:latin typeface="+mj-lt"/>
              </a:rPr>
              <a:t>not have been finally convicted of a felony, or, if convicted, must have</a:t>
            </a:r>
          </a:p>
          <a:p>
            <a:pPr marL="800100" lvl="1" indent="-342900">
              <a:spcAft>
                <a:spcPts val="600"/>
              </a:spcAft>
              <a:buFont typeface="+mj-lt"/>
              <a:buAutoNum type="arabicPeriod"/>
            </a:pPr>
            <a:r>
              <a:rPr lang="en-US" sz="1600" dirty="0">
                <a:latin typeface="+mj-lt"/>
              </a:rPr>
              <a:t>fully discharged the sentence, including any term of incarceration, parole, or supervision, or</a:t>
            </a:r>
          </a:p>
          <a:p>
            <a:pPr marL="800100" lvl="1" indent="-342900">
              <a:spcAft>
                <a:spcPts val="600"/>
              </a:spcAft>
              <a:buFont typeface="+mj-lt"/>
              <a:buAutoNum type="arabicPeriod"/>
            </a:pPr>
            <a:r>
              <a:rPr lang="en-US" sz="1600" dirty="0">
                <a:latin typeface="+mj-lt"/>
              </a:rPr>
              <a:t>been pardoned or otherwise released from the resulting disability to vote</a:t>
            </a:r>
          </a:p>
          <a:p>
            <a:pPr lvl="1"/>
            <a:endParaRPr lang="en-US" dirty="0"/>
          </a:p>
        </p:txBody>
      </p:sp>
      <p:pic>
        <p:nvPicPr>
          <p:cNvPr id="5" name="Picture 2" descr="See the sourc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pic>
        <p:nvPicPr>
          <p:cNvPr id="4" name="7">
            <a:hlinkClick r:id="" action="ppaction://media"/>
            <a:extLst>
              <a:ext uri="{FF2B5EF4-FFF2-40B4-BE49-F238E27FC236}">
                <a16:creationId xmlns:a16="http://schemas.microsoft.com/office/drawing/2014/main" id="{056F02CC-5F79-4282-A2C7-83CE6E760C1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220200" y="6477000"/>
            <a:ext cx="609600" cy="609600"/>
          </a:xfrm>
          <a:prstGeom prst="rect">
            <a:avLst/>
          </a:prstGeom>
        </p:spPr>
      </p:pic>
    </p:spTree>
    <p:custDataLst>
      <p:tags r:id="rId1"/>
    </p:custDataLst>
    <p:extLst>
      <p:ext uri="{BB962C8B-B14F-4D97-AF65-F5344CB8AC3E}">
        <p14:creationId xmlns:p14="http://schemas.microsoft.com/office/powerpoint/2010/main" val="1996958981"/>
      </p:ext>
    </p:extLst>
  </p:cSld>
  <p:clrMapOvr>
    <a:masterClrMapping/>
  </p:clrMapOvr>
  <mc:AlternateContent xmlns:mc="http://schemas.openxmlformats.org/markup-compatibility/2006" xmlns:p14="http://schemas.microsoft.com/office/powerpoint/2010/main">
    <mc:Choice Requires="p14">
      <p:transition spd="slow" p14:dur="2000" advTm="24596"/>
    </mc:Choice>
    <mc:Fallback xmlns="">
      <p:transition spd="slow" advTm="24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5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500"/>
                                        <p:tgtEl>
                                          <p:spTgt spid="3">
                                            <p:txEl>
                                              <p:pRg st="8" end="8"/>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24596" objId="4"/>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533399"/>
          </a:xfrm>
        </p:spPr>
        <p:txBody>
          <a:bodyPr/>
          <a:lstStyle/>
          <a:p>
            <a:r>
              <a:rPr lang="en-US" sz="2400" b="1" dirty="0">
                <a:solidFill>
                  <a:srgbClr val="C00000"/>
                </a:solidFill>
              </a:rPr>
              <a:t>QUALIFICATIONS</a:t>
            </a:r>
          </a:p>
        </p:txBody>
      </p:sp>
      <p:sp>
        <p:nvSpPr>
          <p:cNvPr id="3" name="TextBox 2"/>
          <p:cNvSpPr txBox="1"/>
          <p:nvPr/>
        </p:nvSpPr>
        <p:spPr>
          <a:xfrm>
            <a:off x="762000" y="990600"/>
            <a:ext cx="7543800" cy="4832092"/>
          </a:xfrm>
          <a:prstGeom prst="rect">
            <a:avLst/>
          </a:prstGeom>
          <a:noFill/>
        </p:spPr>
        <p:txBody>
          <a:bodyPr wrap="square" rtlCol="0">
            <a:spAutoFit/>
          </a:bodyPr>
          <a:lstStyle/>
          <a:p>
            <a:pPr>
              <a:spcAft>
                <a:spcPts val="600"/>
              </a:spcAft>
            </a:pPr>
            <a:r>
              <a:rPr lang="en-US" b="1" dirty="0">
                <a:latin typeface="+mj-lt"/>
              </a:rPr>
              <a:t>A Volunteer Deputy Registrar must:</a:t>
            </a:r>
          </a:p>
          <a:p>
            <a:pPr marL="742950" lvl="1" indent="-285750">
              <a:spcAft>
                <a:spcPts val="600"/>
              </a:spcAft>
              <a:buFont typeface="Wingdings" panose="05000000000000000000" pitchFamily="2" charset="2"/>
              <a:buChar char="§"/>
            </a:pPr>
            <a:r>
              <a:rPr lang="en-US" dirty="0">
                <a:latin typeface="+mj-lt"/>
              </a:rPr>
              <a:t>not have been finally convicted of identity theft under Section 32.51 of the Texas Penal Code</a:t>
            </a:r>
          </a:p>
          <a:p>
            <a:pPr marL="742950" lvl="1" indent="-285750">
              <a:spcAft>
                <a:spcPts val="600"/>
              </a:spcAft>
              <a:buFont typeface="Wingdings" panose="05000000000000000000" pitchFamily="2" charset="2"/>
              <a:buChar char="§"/>
            </a:pPr>
            <a:r>
              <a:rPr lang="en-US" dirty="0">
                <a:latin typeface="+mj-lt"/>
              </a:rPr>
              <a:t>be a Texas resident</a:t>
            </a:r>
            <a:endParaRPr lang="en-US" dirty="0"/>
          </a:p>
          <a:p>
            <a:pPr>
              <a:lnSpc>
                <a:spcPct val="150000"/>
              </a:lnSpc>
              <a:spcAft>
                <a:spcPts val="600"/>
              </a:spcAft>
            </a:pPr>
            <a:endParaRPr lang="en-US" b="1" dirty="0">
              <a:latin typeface="+mj-lt"/>
            </a:endParaRPr>
          </a:p>
          <a:p>
            <a:pPr>
              <a:lnSpc>
                <a:spcPct val="150000"/>
              </a:lnSpc>
              <a:spcAft>
                <a:spcPts val="600"/>
              </a:spcAft>
            </a:pPr>
            <a:r>
              <a:rPr lang="en-US" b="1" dirty="0">
                <a:latin typeface="+mj-lt"/>
              </a:rPr>
              <a:t>NOTE:	A county voter registrar may not reappoint a person 	whose appointment as a volunteer deputy registrar is 	terminated either for a final conviction </a:t>
            </a:r>
            <a:r>
              <a:rPr lang="en-US" dirty="0">
                <a:latin typeface="+mj-lt"/>
              </a:rPr>
              <a:t>under (1) Section 	13.043, Texas Election Code,</a:t>
            </a:r>
            <a:r>
              <a:rPr lang="en-US" b="1" dirty="0">
                <a:latin typeface="+mj-lt"/>
              </a:rPr>
              <a:t> relating to delivery of 	completed registration applications or </a:t>
            </a:r>
            <a:r>
              <a:rPr lang="en-US" dirty="0">
                <a:latin typeface="+mj-lt"/>
              </a:rPr>
              <a:t>(2) Section 13.008, 	Texas Election Code,</a:t>
            </a:r>
            <a:r>
              <a:rPr lang="en-US" b="1" dirty="0">
                <a:latin typeface="+mj-lt"/>
              </a:rPr>
              <a:t> relating to performance-based 	compensation for volunteer deputy registrars.</a:t>
            </a:r>
          </a:p>
        </p:txBody>
      </p:sp>
      <p:pic>
        <p:nvPicPr>
          <p:cNvPr id="5" name="Picture 2" descr="See the sourc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pic>
        <p:nvPicPr>
          <p:cNvPr id="4" name="8">
            <a:hlinkClick r:id="" action="ppaction://media"/>
            <a:extLst>
              <a:ext uri="{FF2B5EF4-FFF2-40B4-BE49-F238E27FC236}">
                <a16:creationId xmlns:a16="http://schemas.microsoft.com/office/drawing/2014/main" id="{79E0BAE7-6691-4AA0-A22B-4671F428BC9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525000" y="3810000"/>
            <a:ext cx="609600" cy="609600"/>
          </a:xfrm>
          <a:prstGeom prst="rect">
            <a:avLst/>
          </a:prstGeom>
        </p:spPr>
      </p:pic>
    </p:spTree>
    <p:custDataLst>
      <p:tags r:id="rId1"/>
    </p:custDataLst>
    <p:extLst>
      <p:ext uri="{BB962C8B-B14F-4D97-AF65-F5344CB8AC3E}">
        <p14:creationId xmlns:p14="http://schemas.microsoft.com/office/powerpoint/2010/main" val="63496310"/>
      </p:ext>
    </p:extLst>
  </p:cSld>
  <p:clrMapOvr>
    <a:masterClrMapping/>
  </p:clrMapOvr>
  <mc:AlternateContent xmlns:mc="http://schemas.openxmlformats.org/markup-compatibility/2006" xmlns:p14="http://schemas.microsoft.com/office/powerpoint/2010/main">
    <mc:Choice Requires="p14">
      <p:transition spd="slow" p14:dur="2000" advTm="26541"/>
    </mc:Choice>
    <mc:Fallback xmlns="">
      <p:transition spd="slow" advTm="26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7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26541"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533399"/>
          </a:xfrm>
        </p:spPr>
        <p:txBody>
          <a:bodyPr/>
          <a:lstStyle/>
          <a:p>
            <a:r>
              <a:rPr lang="en-US" sz="2400" b="1" dirty="0">
                <a:solidFill>
                  <a:srgbClr val="C00000"/>
                </a:solidFill>
              </a:rPr>
              <a:t>QUALIFICATIONS</a:t>
            </a:r>
          </a:p>
        </p:txBody>
      </p:sp>
      <p:sp>
        <p:nvSpPr>
          <p:cNvPr id="3" name="TextBox 2"/>
          <p:cNvSpPr txBox="1"/>
          <p:nvPr/>
        </p:nvSpPr>
        <p:spPr>
          <a:xfrm>
            <a:off x="762000" y="990600"/>
            <a:ext cx="7543800" cy="3139321"/>
          </a:xfrm>
          <a:prstGeom prst="rect">
            <a:avLst/>
          </a:prstGeom>
          <a:noFill/>
        </p:spPr>
        <p:txBody>
          <a:bodyPr wrap="square" rtlCol="0">
            <a:spAutoFit/>
          </a:bodyPr>
          <a:lstStyle/>
          <a:p>
            <a:endParaRPr lang="en-US" dirty="0"/>
          </a:p>
          <a:p>
            <a:pPr>
              <a:lnSpc>
                <a:spcPct val="150000"/>
              </a:lnSpc>
            </a:pPr>
            <a:r>
              <a:rPr lang="en-US" sz="2000" b="1" dirty="0">
                <a:latin typeface="+mj-lt"/>
              </a:rPr>
              <a:t>NOTE: 	Pursuant to Section 13.031(d)(3) of the Texas 	Election Code, to be eligible for appointment as a 	volunteer deputy registrar, </a:t>
            </a:r>
            <a:r>
              <a:rPr lang="en-US" sz="2000" b="1" dirty="0">
                <a:solidFill>
                  <a:srgbClr val="C00000"/>
                </a:solidFill>
                <a:latin typeface="+mj-lt"/>
              </a:rPr>
              <a:t>a person must meet the 	requirements to be a qualified voter </a:t>
            </a:r>
            <a:r>
              <a:rPr lang="en-US" sz="2000" b="1" dirty="0">
                <a:latin typeface="+mj-lt"/>
              </a:rPr>
              <a:t>under Section 	11.002 of the Code, </a:t>
            </a:r>
            <a:r>
              <a:rPr lang="en-US" sz="2000" b="1" u="sng" dirty="0">
                <a:solidFill>
                  <a:srgbClr val="C00000"/>
                </a:solidFill>
                <a:latin typeface="+mj-lt"/>
              </a:rPr>
              <a:t>except</a:t>
            </a:r>
            <a:r>
              <a:rPr lang="en-US" sz="2000" b="1" dirty="0">
                <a:solidFill>
                  <a:srgbClr val="C00000"/>
                </a:solidFill>
                <a:latin typeface="+mj-lt"/>
              </a:rPr>
              <a:t> that the person </a:t>
            </a:r>
            <a:r>
              <a:rPr lang="en-US" sz="2000" b="1" u="sng" dirty="0">
                <a:solidFill>
                  <a:srgbClr val="C00000"/>
                </a:solidFill>
                <a:latin typeface="+mj-lt"/>
              </a:rPr>
              <a:t>is NOT </a:t>
            </a:r>
            <a:r>
              <a:rPr lang="en-US" sz="2000" b="1" dirty="0">
                <a:solidFill>
                  <a:srgbClr val="C00000"/>
                </a:solidFill>
                <a:latin typeface="+mj-lt"/>
              </a:rPr>
              <a:t>	required to be a registered voter.</a:t>
            </a:r>
            <a:r>
              <a:rPr lang="en-US" sz="2000" b="1" dirty="0">
                <a:latin typeface="+mj-lt"/>
              </a:rPr>
              <a:t> </a:t>
            </a:r>
          </a:p>
        </p:txBody>
      </p:sp>
      <p:pic>
        <p:nvPicPr>
          <p:cNvPr id="5"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099" y="5486400"/>
            <a:ext cx="1119552" cy="1119552"/>
          </a:xfrm>
          <a:prstGeom prst="rect">
            <a:avLst/>
          </a:prstGeom>
          <a:noFill/>
          <a:extLst>
            <a:ext uri="{909E8E84-426E-40DD-AFC4-6F175D3DCCD1}">
              <a14:hiddenFill xmlns:a14="http://schemas.microsoft.com/office/drawing/2010/main">
                <a:solidFill>
                  <a:srgbClr val="FFFFFF"/>
                </a:solidFill>
              </a14:hiddenFill>
            </a:ext>
          </a:extLst>
        </p:spPr>
      </p:pic>
      <p:pic>
        <p:nvPicPr>
          <p:cNvPr id="4" name="9">
            <a:hlinkClick r:id="" action="ppaction://media"/>
            <a:extLst>
              <a:ext uri="{FF2B5EF4-FFF2-40B4-BE49-F238E27FC236}">
                <a16:creationId xmlns:a16="http://schemas.microsoft.com/office/drawing/2014/main" id="{9961B08D-8533-4F2A-8F42-A0BF23BFE6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4724400"/>
            <a:ext cx="609600" cy="609600"/>
          </a:xfrm>
          <a:prstGeom prst="rect">
            <a:avLst/>
          </a:prstGeom>
        </p:spPr>
      </p:pic>
    </p:spTree>
    <p:extLst>
      <p:ext uri="{BB962C8B-B14F-4D97-AF65-F5344CB8AC3E}">
        <p14:creationId xmlns:p14="http://schemas.microsoft.com/office/powerpoint/2010/main" val="2532878736"/>
      </p:ext>
    </p:extLst>
  </p:cSld>
  <p:clrMapOvr>
    <a:masterClrMapping/>
  </p:clrMapOvr>
  <mc:AlternateContent xmlns:mc="http://schemas.openxmlformats.org/markup-compatibility/2006" xmlns:p14="http://schemas.microsoft.com/office/powerpoint/2010/main">
    <mc:Choice Requires="p14">
      <p:transition spd="slow" p14:dur="2000" advTm="15113"/>
    </mc:Choice>
    <mc:Fallback xmlns="">
      <p:transition spd="slow" advTm="15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65" objId="4"/>
        <p14:stopEvt time="15113" objId="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3.1|2|2.1|5.3|5.8"/>
</p:tagLst>
</file>

<file path=ppt/tags/tag10.xml><?xml version="1.0" encoding="utf-8"?>
<p:tagLst xmlns:a="http://schemas.openxmlformats.org/drawingml/2006/main" xmlns:r="http://schemas.openxmlformats.org/officeDocument/2006/relationships" xmlns:p="http://schemas.openxmlformats.org/presentationml/2006/main">
  <p:tag name="TIMING" val="|2.2|3|1.9|4.1|6.5"/>
</p:tagLst>
</file>

<file path=ppt/tags/tag11.xml><?xml version="1.0" encoding="utf-8"?>
<p:tagLst xmlns:a="http://schemas.openxmlformats.org/drawingml/2006/main" xmlns:r="http://schemas.openxmlformats.org/officeDocument/2006/relationships" xmlns:p="http://schemas.openxmlformats.org/presentationml/2006/main">
  <p:tag name="TIMING" val="|2.3|7.6|8.1"/>
</p:tagLst>
</file>

<file path=ppt/tags/tag12.xml><?xml version="1.0" encoding="utf-8"?>
<p:tagLst xmlns:a="http://schemas.openxmlformats.org/drawingml/2006/main" xmlns:r="http://schemas.openxmlformats.org/officeDocument/2006/relationships" xmlns:p="http://schemas.openxmlformats.org/presentationml/2006/main">
  <p:tag name="TIMING" val="|4|3.7|5.4|3.4|9.6"/>
</p:tagLst>
</file>

<file path=ppt/tags/tag13.xml><?xml version="1.0" encoding="utf-8"?>
<p:tagLst xmlns:a="http://schemas.openxmlformats.org/drawingml/2006/main" xmlns:r="http://schemas.openxmlformats.org/officeDocument/2006/relationships" xmlns:p="http://schemas.openxmlformats.org/presentationml/2006/main">
  <p:tag name="TIMING" val="|7.5"/>
</p:tagLst>
</file>

<file path=ppt/tags/tag2.xml><?xml version="1.0" encoding="utf-8"?>
<p:tagLst xmlns:a="http://schemas.openxmlformats.org/drawingml/2006/main" xmlns:r="http://schemas.openxmlformats.org/officeDocument/2006/relationships" xmlns:p="http://schemas.openxmlformats.org/presentationml/2006/main">
  <p:tag name="TIMING" val="|1.2|3.3|2.3"/>
</p:tagLst>
</file>

<file path=ppt/tags/tag3.xml><?xml version="1.0" encoding="utf-8"?>
<p:tagLst xmlns:a="http://schemas.openxmlformats.org/drawingml/2006/main" xmlns:r="http://schemas.openxmlformats.org/officeDocument/2006/relationships" xmlns:p="http://schemas.openxmlformats.org/presentationml/2006/main">
  <p:tag name="TIMING" val="|4.9|5.7"/>
</p:tagLst>
</file>

<file path=ppt/tags/tag4.xml><?xml version="1.0" encoding="utf-8"?>
<p:tagLst xmlns:a="http://schemas.openxmlformats.org/drawingml/2006/main" xmlns:r="http://schemas.openxmlformats.org/officeDocument/2006/relationships" xmlns:p="http://schemas.openxmlformats.org/presentationml/2006/main">
  <p:tag name="TIMING" val="|3.7|22.4|10.2"/>
</p:tagLst>
</file>

<file path=ppt/tags/tag5.xml><?xml version="1.0" encoding="utf-8"?>
<p:tagLst xmlns:a="http://schemas.openxmlformats.org/drawingml/2006/main" xmlns:r="http://schemas.openxmlformats.org/officeDocument/2006/relationships" xmlns:p="http://schemas.openxmlformats.org/presentationml/2006/main">
  <p:tag name="TIMING" val="|2.8|18.6"/>
</p:tagLst>
</file>

<file path=ppt/tags/tag6.xml><?xml version="1.0" encoding="utf-8"?>
<p:tagLst xmlns:a="http://schemas.openxmlformats.org/drawingml/2006/main" xmlns:r="http://schemas.openxmlformats.org/officeDocument/2006/relationships" xmlns:p="http://schemas.openxmlformats.org/presentationml/2006/main">
  <p:tag name="TIMING" val="|3.7|5.6|4.7"/>
</p:tagLst>
</file>

<file path=ppt/tags/tag7.xml><?xml version="1.0" encoding="utf-8"?>
<p:tagLst xmlns:a="http://schemas.openxmlformats.org/drawingml/2006/main" xmlns:r="http://schemas.openxmlformats.org/officeDocument/2006/relationships" xmlns:p="http://schemas.openxmlformats.org/presentationml/2006/main">
  <p:tag name="TIMING" val="|10|8.8"/>
</p:tagLst>
</file>

<file path=ppt/tags/tag8.xml><?xml version="1.0" encoding="utf-8"?>
<p:tagLst xmlns:a="http://schemas.openxmlformats.org/drawingml/2006/main" xmlns:r="http://schemas.openxmlformats.org/officeDocument/2006/relationships" xmlns:p="http://schemas.openxmlformats.org/presentationml/2006/main">
  <p:tag name="TIMING" val="|3.4|9.3|9.3|27.7|36.6|6.7|4.7|17.7"/>
</p:tagLst>
</file>

<file path=ppt/tags/tag9.xml><?xml version="1.0" encoding="utf-8"?>
<p:tagLst xmlns:a="http://schemas.openxmlformats.org/drawingml/2006/main" xmlns:r="http://schemas.openxmlformats.org/officeDocument/2006/relationships" xmlns:p="http://schemas.openxmlformats.org/presentationml/2006/main">
  <p:tag name="TIMING" val="|23.3|11.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517</TotalTime>
  <Words>2321</Words>
  <Application>Microsoft Office PowerPoint</Application>
  <PresentationFormat>On-screen Show (4:3)</PresentationFormat>
  <Paragraphs>184</Paragraphs>
  <Slides>45</Slides>
  <Notes>1</Notes>
  <HiddenSlides>0</HiddenSlides>
  <MMClips>39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Calibri</vt:lpstr>
      <vt:lpstr>Century Gothic</vt:lpstr>
      <vt:lpstr>Courier New</vt:lpstr>
      <vt:lpstr>Palatino Linotype</vt:lpstr>
      <vt:lpstr>Wingdings</vt:lpstr>
      <vt:lpstr>Executive</vt:lpstr>
      <vt:lpstr>TRAINING FOR TEXAS VOLUNTEER DEPUTY REGISTRARS</vt:lpstr>
      <vt:lpstr>TABLE OF CONTENTS</vt:lpstr>
      <vt:lpstr>BEFORE GETTING STARTED</vt:lpstr>
      <vt:lpstr>BEFORE GETTING STARTED</vt:lpstr>
      <vt:lpstr>BEFORE GETTING STARTED</vt:lpstr>
      <vt:lpstr>QUALIFICATIONS for Volunteer Deputy Registrars</vt:lpstr>
      <vt:lpstr>QUALIFICATIONS</vt:lpstr>
      <vt:lpstr>QUALIFICATIONS</vt:lpstr>
      <vt:lpstr>QUALIFICATIONS</vt:lpstr>
      <vt:lpstr>LENGTH OF APPOINTMENT</vt:lpstr>
      <vt:lpstr>LENGTH OF APPOINTMENT</vt:lpstr>
      <vt:lpstr>LENGTH OF APPOINTMENT</vt:lpstr>
      <vt:lpstr>LENGTH OF APPOINTMENT</vt:lpstr>
      <vt:lpstr>ROLE OF A VOLUNTEER DEPUTY REGISTRAR</vt:lpstr>
      <vt:lpstr>SUPPLIES NEEDED</vt:lpstr>
      <vt:lpstr>Distributing and Accepting Applications</vt:lpstr>
      <vt:lpstr>DISTRIBUTING &amp; ACCEPTING APPLICATIONS</vt:lpstr>
      <vt:lpstr>DISTRIBUTING &amp; ACCEPTING APPLICATIONS</vt:lpstr>
      <vt:lpstr>Assisting Applicants</vt:lpstr>
      <vt:lpstr>ASSISTING APPLICANTS</vt:lpstr>
      <vt:lpstr>Reviewing the Applications</vt:lpstr>
      <vt:lpstr>REVIEWING THE APPLICATIONS</vt:lpstr>
      <vt:lpstr>REVIEWING THE APPLICATIONS</vt:lpstr>
      <vt:lpstr>REVIEWING THE APPLICATIONS</vt:lpstr>
      <vt:lpstr>REVIEWING THE APPLICATIONS</vt:lpstr>
      <vt:lpstr>Registration Receipt</vt:lpstr>
      <vt:lpstr>REGISTRATION RECEIPT</vt:lpstr>
      <vt:lpstr>REGISTRATION RECEIPT</vt:lpstr>
      <vt:lpstr>Delivery of Applications and Receipts</vt:lpstr>
      <vt:lpstr>DELIVERY OF APPLICATIONS &amp; RECEIPTS</vt:lpstr>
      <vt:lpstr>DELIVERY OF APPLICATIONS &amp; RECEIPTS</vt:lpstr>
      <vt:lpstr>DELIVERY OF APPLICATIONS &amp; RECEIPTS</vt:lpstr>
      <vt:lpstr>VOTER REGISTRATION (INFORMATION THAT APPLICANTS MAY WISH TO KNOW)</vt:lpstr>
      <vt:lpstr>Applicant Eligibility Requirements</vt:lpstr>
      <vt:lpstr>APPLICANT ELIGIBILITY REQUIREMENTS</vt:lpstr>
      <vt:lpstr>Voter Name Changes</vt:lpstr>
      <vt:lpstr>VOTER NAME CHANGES</vt:lpstr>
      <vt:lpstr>Voter Address Changes</vt:lpstr>
      <vt:lpstr>VOTER ADDRESS CHANGES</vt:lpstr>
      <vt:lpstr>Effective Date of Registration</vt:lpstr>
      <vt:lpstr>EFFECTIVE DATE OF REGISTRATION</vt:lpstr>
      <vt:lpstr>Period of Effectiveness</vt:lpstr>
      <vt:lpstr>PERIOD OF EFFECTIVENESS</vt:lpstr>
      <vt:lpstr>UPCOMING ELECTIONS</vt:lpstr>
      <vt:lpstr>ELECTIONS DIVISION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FOR TEXAS VOLUNTEER DEPUTY REGISTRARS</dc:title>
  <dc:creator>Julie Cooper</dc:creator>
  <cp:lastModifiedBy>Julie Cooper</cp:lastModifiedBy>
  <cp:revision>34</cp:revision>
  <cp:lastPrinted>2017-12-06T19:03:41Z</cp:lastPrinted>
  <dcterms:created xsi:type="dcterms:W3CDTF">2017-12-06T15:47:35Z</dcterms:created>
  <dcterms:modified xsi:type="dcterms:W3CDTF">2020-04-27T18:10:11Z</dcterms:modified>
</cp:coreProperties>
</file>