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74" r:id="rId3"/>
    <p:sldId id="273" r:id="rId4"/>
    <p:sldId id="257" r:id="rId5"/>
    <p:sldId id="258" r:id="rId6"/>
    <p:sldId id="265" r:id="rId7"/>
    <p:sldId id="268" r:id="rId8"/>
    <p:sldId id="269" r:id="rId9"/>
    <p:sldId id="270" r:id="rId10"/>
    <p:sldId id="271" r:id="rId11"/>
    <p:sldId id="275" r:id="rId12"/>
    <p:sldId id="272" r:id="rId13"/>
    <p:sldId id="26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29" autoAdjust="0"/>
  </p:normalViewPr>
  <p:slideViewPr>
    <p:cSldViewPr>
      <p:cViewPr varScale="1">
        <p:scale>
          <a:sx n="105" d="100"/>
          <a:sy n="105" d="100"/>
        </p:scale>
        <p:origin x="-11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3154" tIns="46577" rIns="93154" bIns="46577" rtlCol="0"/>
          <a:lstStyle>
            <a:lvl1pPr algn="l">
              <a:defRPr sz="1200"/>
            </a:lvl1pPr>
          </a:lstStyle>
          <a:p>
            <a:endParaRPr lang="en-US"/>
          </a:p>
        </p:txBody>
      </p:sp>
      <p:sp>
        <p:nvSpPr>
          <p:cNvPr id="3" name="Date Placeholder 2"/>
          <p:cNvSpPr>
            <a:spLocks noGrp="1"/>
          </p:cNvSpPr>
          <p:nvPr>
            <p:ph type="dt" idx="1"/>
          </p:nvPr>
        </p:nvSpPr>
        <p:spPr>
          <a:xfrm>
            <a:off x="3970939" y="0"/>
            <a:ext cx="3037840" cy="464821"/>
          </a:xfrm>
          <a:prstGeom prst="rect">
            <a:avLst/>
          </a:prstGeom>
        </p:spPr>
        <p:txBody>
          <a:bodyPr vert="horz" lIns="93154" tIns="46577" rIns="93154" bIns="46577" rtlCol="0"/>
          <a:lstStyle>
            <a:lvl1pPr algn="r">
              <a:defRPr sz="1200"/>
            </a:lvl1pPr>
          </a:lstStyle>
          <a:p>
            <a:fld id="{EF80D192-9CDB-41F0-8DC5-330E6A342A00}" type="datetimeFigureOut">
              <a:rPr lang="en-US" smtClean="0"/>
              <a:t>2/26/2014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4" tIns="46577" rIns="93154" bIns="46577" rtlCol="0" anchor="ctr"/>
          <a:lstStyle/>
          <a:p>
            <a:endParaRPr lang="en-US"/>
          </a:p>
        </p:txBody>
      </p:sp>
      <p:sp>
        <p:nvSpPr>
          <p:cNvPr id="5" name="Notes Placeholder 4"/>
          <p:cNvSpPr>
            <a:spLocks noGrp="1"/>
          </p:cNvSpPr>
          <p:nvPr>
            <p:ph type="body" sz="quarter" idx="3"/>
          </p:nvPr>
        </p:nvSpPr>
        <p:spPr>
          <a:xfrm>
            <a:off x="701040" y="4415790"/>
            <a:ext cx="5608320" cy="4183381"/>
          </a:xfrm>
          <a:prstGeom prst="rect">
            <a:avLst/>
          </a:prstGeom>
        </p:spPr>
        <p:txBody>
          <a:bodyPr vert="horz" lIns="93154" tIns="46577" rIns="93154" bIns="465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1"/>
          </a:xfrm>
          <a:prstGeom prst="rect">
            <a:avLst/>
          </a:prstGeom>
        </p:spPr>
        <p:txBody>
          <a:bodyPr vert="horz" lIns="93154" tIns="46577" rIns="93154" bIns="4657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1"/>
          </a:xfrm>
          <a:prstGeom prst="rect">
            <a:avLst/>
          </a:prstGeom>
        </p:spPr>
        <p:txBody>
          <a:bodyPr vert="horz" lIns="93154" tIns="46577" rIns="93154" bIns="46577" rtlCol="0" anchor="b"/>
          <a:lstStyle>
            <a:lvl1pPr algn="r">
              <a:defRPr sz="1200"/>
            </a:lvl1pPr>
          </a:lstStyle>
          <a:p>
            <a:fld id="{DF9F2A5F-496D-41B3-8711-0A29D0944AF5}" type="slidenum">
              <a:rPr lang="en-US" smtClean="0"/>
              <a:t>‹#›</a:t>
            </a:fld>
            <a:endParaRPr lang="en-US"/>
          </a:p>
        </p:txBody>
      </p:sp>
    </p:spTree>
    <p:extLst>
      <p:ext uri="{BB962C8B-B14F-4D97-AF65-F5344CB8AC3E}">
        <p14:creationId xmlns:p14="http://schemas.microsoft.com/office/powerpoint/2010/main" val="2271753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2DAC14-4952-4296-99E7-B38477DA9E79}" type="datetime1">
              <a:rPr lang="en-US" smtClean="0"/>
              <a:t>2/26/2014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7D1976F-472D-43E3-A4AD-0DF0061671D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D3BC25-838F-468C-8970-8AAFE804F30C}" type="datetime1">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1976F-472D-43E3-A4AD-0DF0061671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133D51-3C0C-4716-8CD9-6DEB4D75F40F}" type="datetime1">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1976F-472D-43E3-A4AD-0DF0061671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4A0BEF-67FF-4986-A93B-980C037DA666}" type="datetime1">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1976F-472D-43E3-A4AD-0DF0061671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A33612-2FBC-4B1B-89D9-F6FE7CF37FDF}" type="datetime1">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1976F-472D-43E3-A4AD-0DF0061671D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08BC24-527A-4EF6-86EC-5A87CFA3B183}" type="datetime1">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1976F-472D-43E3-A4AD-0DF0061671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46FBA2-F350-48A6-8591-3EB46D454BB9}" type="datetime1">
              <a:rPr lang="en-US" smtClean="0"/>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1976F-472D-43E3-A4AD-0DF0061671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D1B9D0-54F5-48FB-BC39-8C71106509E0}" type="datetime1">
              <a:rPr lang="en-US" smtClean="0"/>
              <a:t>2/26/2014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1976F-472D-43E3-A4AD-0DF0061671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93A31-A08A-4025-A074-A9BC989A9796}" type="datetime1">
              <a:rPr lang="en-US" smtClean="0"/>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D1976F-472D-43E3-A4AD-0DF0061671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4DAD6F-8D34-448A-B727-2BF6C0FCDA38}" type="datetime1">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1976F-472D-43E3-A4AD-0DF0061671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ADE1F3-AF59-4B2A-AC30-965BEFFED61B}" type="datetime1">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7D1976F-472D-43E3-A4AD-0DF0061671D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361FCA-F9DF-4926-B322-D3456409A8BD}" type="datetime1">
              <a:rPr lang="en-US" smtClean="0"/>
              <a:t>2/26/2014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D1976F-472D-43E3-A4AD-0DF0061671D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Walker County</a:t>
            </a:r>
            <a:br>
              <a:rPr lang="en-US" dirty="0" smtClean="0"/>
            </a:br>
            <a:r>
              <a:rPr lang="en-US" dirty="0" smtClean="0"/>
              <a:t>Budget Overview</a:t>
            </a:r>
            <a:endParaRPr lang="en-US" dirty="0"/>
          </a:p>
        </p:txBody>
      </p:sp>
      <p:sp>
        <p:nvSpPr>
          <p:cNvPr id="3" name="Subtitle 2"/>
          <p:cNvSpPr>
            <a:spLocks noGrp="1"/>
          </p:cNvSpPr>
          <p:nvPr>
            <p:ph type="subTitle" idx="1"/>
          </p:nvPr>
        </p:nvSpPr>
        <p:spPr/>
        <p:txBody>
          <a:bodyPr/>
          <a:lstStyle/>
          <a:p>
            <a:r>
              <a:rPr lang="en-US" dirty="0" smtClean="0"/>
              <a:t>Fiscal Year 2013-2014</a:t>
            </a:r>
          </a:p>
          <a:p>
            <a:endParaRPr lang="en-US" dirty="0"/>
          </a:p>
        </p:txBody>
      </p:sp>
      <p:sp>
        <p:nvSpPr>
          <p:cNvPr id="4" name="Slide Number Placeholder 3"/>
          <p:cNvSpPr>
            <a:spLocks noGrp="1"/>
          </p:cNvSpPr>
          <p:nvPr>
            <p:ph type="sldNum" sz="quarter" idx="12"/>
          </p:nvPr>
        </p:nvSpPr>
        <p:spPr/>
        <p:txBody>
          <a:bodyPr/>
          <a:lstStyle/>
          <a:p>
            <a:fld id="{C7D1976F-472D-43E3-A4AD-0DF0061671D1}" type="slidenum">
              <a:rPr lang="en-US" smtClean="0"/>
              <a:t>1</a:t>
            </a:fld>
            <a:endParaRPr lang="en-US"/>
          </a:p>
        </p:txBody>
      </p:sp>
    </p:spTree>
    <p:extLst>
      <p:ext uri="{BB962C8B-B14F-4D97-AF65-F5344CB8AC3E}">
        <p14:creationId xmlns:p14="http://schemas.microsoft.com/office/powerpoint/2010/main" val="2078775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a:bodyPr>
          <a:lstStyle/>
          <a:p>
            <a:r>
              <a:rPr lang="en-US" sz="2800" dirty="0" smtClean="0"/>
              <a:t>Budget Changes Continued</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7438894"/>
              </p:ext>
            </p:extLst>
          </p:nvPr>
        </p:nvGraphicFramePr>
        <p:xfrm>
          <a:off x="228600" y="1066796"/>
          <a:ext cx="8534401" cy="5216047"/>
        </p:xfrm>
        <a:graphic>
          <a:graphicData uri="http://schemas.openxmlformats.org/drawingml/2006/table">
            <a:tbl>
              <a:tblPr>
                <a:tableStyleId>{5C22544A-7EE6-4342-B048-85BDC9FD1C3A}</a:tableStyleId>
              </a:tblPr>
              <a:tblGrid>
                <a:gridCol w="1883752"/>
                <a:gridCol w="100658"/>
                <a:gridCol w="204912"/>
                <a:gridCol w="3052109"/>
                <a:gridCol w="762128"/>
                <a:gridCol w="977824"/>
                <a:gridCol w="647091"/>
                <a:gridCol w="905927"/>
              </a:tblGrid>
              <a:tr h="44526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sng" strike="noStrike" dirty="0" smtClean="0">
                          <a:effectLst/>
                        </a:rPr>
                        <a:t>One-Time</a:t>
                      </a:r>
                      <a:endParaRPr lang="en-US" sz="1000" b="1" i="0" u="sng" strike="noStrike" dirty="0" smtClean="0">
                        <a:effectLst/>
                        <a:latin typeface="Calibri"/>
                      </a:endParaRPr>
                    </a:p>
                    <a:p>
                      <a:pPr algn="l" fontAlgn="b"/>
                      <a:endParaRPr lang="en-US" sz="1000" b="0" i="1"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General Fund</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Road &amp; Bridge Fund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EMS Fund</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Total</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635">
                <a:tc>
                  <a:txBody>
                    <a:bodyPr/>
                    <a:lstStyle/>
                    <a:p>
                      <a:pPr algn="l" fontAlgn="b"/>
                      <a:r>
                        <a:rPr lang="en-US" sz="1000" u="none" strike="noStrike" dirty="0" smtClean="0">
                          <a:effectLst/>
                        </a:rPr>
                        <a:t>70010-Historical </a:t>
                      </a:r>
                      <a:r>
                        <a:rPr lang="en-US" sz="1000" u="none" strike="noStrike" dirty="0">
                          <a:effectLst/>
                        </a:rPr>
                        <a:t>Commission</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Match for Grant</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2,000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2,000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46500">
                <a:tc>
                  <a:txBody>
                    <a:bodyPr/>
                    <a:lstStyle/>
                    <a:p>
                      <a:pPr algn="l" fontAlgn="b"/>
                      <a:r>
                        <a:rPr lang="en-US" sz="1000" b="0" i="1" u="sng" strike="noStrike" dirty="0" smtClean="0">
                          <a:effectLst/>
                          <a:latin typeface="Calibri"/>
                        </a:rPr>
                        <a:t> </a:t>
                      </a:r>
                      <a:r>
                        <a:rPr lang="en-US" sz="1000" b="0" i="0" u="none" strike="noStrike" dirty="0" smtClean="0">
                          <a:effectLst/>
                          <a:latin typeface="Calibri"/>
                        </a:rPr>
                        <a:t>County-Wide</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Central Dispatch Fund Console Replacement</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153,544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153,544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4800">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Funding of Firefighter for </a:t>
                      </a:r>
                      <a:r>
                        <a:rPr lang="en-US" sz="1000" u="none" strike="noStrike" dirty="0" smtClean="0">
                          <a:effectLst/>
                        </a:rPr>
                        <a:t>Emergency  District  </a:t>
                      </a:r>
                      <a:r>
                        <a:rPr lang="en-US" sz="1000" u="none" strike="noStrike" dirty="0">
                          <a:effectLst/>
                        </a:rPr>
                        <a:t>#2</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36,408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36,408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4800">
                <a:tc>
                  <a:txBody>
                    <a:bodyPr/>
                    <a:lstStyle/>
                    <a:p>
                      <a:pPr algn="l" fontAlgn="b"/>
                      <a:r>
                        <a:rPr lang="en-US" sz="1000" u="none" strike="noStrike" dirty="0" smtClean="0">
                          <a:effectLst/>
                        </a:rPr>
                        <a:t>15020-IT </a:t>
                      </a:r>
                      <a:r>
                        <a:rPr lang="en-US" sz="1000" u="none" strike="noStrike" dirty="0">
                          <a:effectLst/>
                        </a:rPr>
                        <a:t>Department</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Hardware and Software Cisco Phone System Upgrade</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21,316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21,316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4800">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Technical Assistance - Cisco Device Support</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7,500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7,500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4800">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Consulting Services</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5,000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5,000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8600">
                <a:tc gridSpan="3">
                  <a:txBody>
                    <a:bodyPr/>
                    <a:lstStyle/>
                    <a:p>
                      <a:pPr algn="l" fontAlgn="b"/>
                      <a:r>
                        <a:rPr lang="en-US" sz="1000" u="none" strike="noStrike" dirty="0">
                          <a:effectLst/>
                        </a:rPr>
                        <a:t>32010-Criminal District Attorney</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l" fontAlgn="b"/>
                      <a:r>
                        <a:rPr lang="en-US" sz="1000" u="none" strike="noStrike" dirty="0">
                          <a:effectLst/>
                        </a:rPr>
                        <a:t>Replacement PCs (9)</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10,060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10,060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8600">
                <a:tc>
                  <a:txBody>
                    <a:bodyPr/>
                    <a:lstStyle/>
                    <a:p>
                      <a:pPr algn="l" fontAlgn="b"/>
                      <a:r>
                        <a:rPr lang="en-US" sz="1000" u="none" strike="noStrike" dirty="0" smtClean="0">
                          <a:effectLst/>
                        </a:rPr>
                        <a:t>50010-Sheriff</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Replacement (5) Vehicles</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197,150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197,150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8600">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Criminal and Traffic Law Manuals</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550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550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8600">
                <a:tc>
                  <a:txBody>
                    <a:bodyPr/>
                    <a:lstStyle/>
                    <a:p>
                      <a:pPr algn="l" fontAlgn="b"/>
                      <a:r>
                        <a:rPr lang="en-US" sz="1000" u="none" strike="noStrike" dirty="0" smtClean="0">
                          <a:effectLst/>
                        </a:rPr>
                        <a:t>44030-Constable </a:t>
                      </a:r>
                      <a:r>
                        <a:rPr lang="en-US" sz="1000" u="none" strike="noStrike" dirty="0">
                          <a:effectLst/>
                        </a:rPr>
                        <a:t>Precinct 3</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Tahoe Replacement</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37,169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37,169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8600">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PC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5,000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a:effectLst/>
                        </a:rPr>
                        <a:t>                - </a:t>
                      </a:r>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5,000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8600">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Radar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3,365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3,365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9253">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Watch Guard Camera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5,550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5,550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9253">
                <a:tc>
                  <a:txBody>
                    <a:bodyPr/>
                    <a:lstStyle/>
                    <a:p>
                      <a:pPr algn="l" fontAlgn="b"/>
                      <a:r>
                        <a:rPr lang="en-US" sz="1000" u="none" strike="noStrike" dirty="0">
                          <a:effectLst/>
                        </a:rPr>
                        <a:t>EMS Fund</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Match for Grants</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58,469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rPr>
                        <a:t>            58,469 </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9253">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Vehicle Computer Mounts</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sng" strike="noStrike" dirty="0">
                          <a:effectLst/>
                        </a:rPr>
                        <a:t>                   - </a:t>
                      </a:r>
                      <a:endParaRPr lang="en-US" sz="1000" b="0"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sng" strike="noStrike" dirty="0">
                          <a:effectLst/>
                        </a:rPr>
                        <a:t>                          - </a:t>
                      </a:r>
                      <a:endParaRPr lang="en-US" sz="1000" b="0"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sng" strike="noStrike" dirty="0">
                          <a:effectLst/>
                        </a:rPr>
                        <a:t>    12,850 </a:t>
                      </a:r>
                      <a:endParaRPr lang="en-US" sz="1000" b="0"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sng" strike="noStrike" dirty="0">
                          <a:effectLst/>
                        </a:rPr>
                        <a:t>            12,850 </a:t>
                      </a:r>
                      <a:endParaRPr lang="en-US" sz="1000" b="0"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0228">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b="1" u="none" strike="noStrike" dirty="0">
                          <a:effectLst/>
                        </a:rPr>
                        <a:t> $  484,612 </a:t>
                      </a:r>
                      <a:endParaRPr lang="en-US" sz="10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b="1" u="none" strike="noStrike" dirty="0">
                          <a:effectLst/>
                        </a:rPr>
                        <a:t> $                      - </a:t>
                      </a:r>
                      <a:endParaRPr lang="en-US" sz="10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b="1" u="none" strike="noStrike" dirty="0">
                          <a:effectLst/>
                        </a:rPr>
                        <a:t> $ 71,319 </a:t>
                      </a:r>
                      <a:endParaRPr lang="en-US" sz="10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b="1" u="none" strike="noStrike" dirty="0">
                          <a:effectLst/>
                        </a:rPr>
                        <a:t> $       555,931 </a:t>
                      </a:r>
                      <a:endParaRPr lang="en-US" sz="10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97413">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000" b="1" i="0" u="none" strike="noStrike" dirty="0">
                        <a:solidFill>
                          <a:srgbClr val="800080"/>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0228">
                <a:tc gridSpan="2">
                  <a:txBody>
                    <a:bodyPr/>
                    <a:lstStyle/>
                    <a:p>
                      <a:pPr algn="l" fontAlgn="b"/>
                      <a:r>
                        <a:rPr lang="en-US" sz="1000" u="sng" strike="noStrike">
                          <a:effectLst/>
                        </a:rPr>
                        <a:t>Transfer to Road &amp; Bridge Fund</a:t>
                      </a:r>
                      <a:endParaRPr lang="en-US" sz="1000" b="0" i="0" u="sng"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0228">
                <a:tc>
                  <a:txBody>
                    <a:bodyPr/>
                    <a:lstStyle/>
                    <a:p>
                      <a:pPr algn="l" fontAlgn="b"/>
                      <a:endParaRPr lang="en-US" sz="1000" b="0" i="0" u="sng"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rPr>
                        <a:t>Transfer to Road and Bridge ($150,000 each precinct)</a:t>
                      </a:r>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ct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Slide Number Placeholder 2"/>
          <p:cNvSpPr>
            <a:spLocks noGrp="1"/>
          </p:cNvSpPr>
          <p:nvPr>
            <p:ph type="sldNum" sz="quarter" idx="12"/>
          </p:nvPr>
        </p:nvSpPr>
        <p:spPr/>
        <p:txBody>
          <a:bodyPr/>
          <a:lstStyle/>
          <a:p>
            <a:fld id="{C7D1976F-472D-43E3-A4AD-0DF0061671D1}" type="slidenum">
              <a:rPr lang="en-US" smtClean="0"/>
              <a:t>10</a:t>
            </a:fld>
            <a:endParaRPr lang="en-US"/>
          </a:p>
        </p:txBody>
      </p:sp>
    </p:spTree>
    <p:extLst>
      <p:ext uri="{BB962C8B-B14F-4D97-AF65-F5344CB8AC3E}">
        <p14:creationId xmlns:p14="http://schemas.microsoft.com/office/powerpoint/2010/main" val="259704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rmAutofit fontScale="90000"/>
          </a:bodyPr>
          <a:lstStyle/>
          <a:p>
            <a:r>
              <a:rPr lang="en-US" sz="2800" dirty="0"/>
              <a:t>Budget Changes continued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980051"/>
              </p:ext>
            </p:extLst>
          </p:nvPr>
        </p:nvGraphicFramePr>
        <p:xfrm>
          <a:off x="609599" y="914399"/>
          <a:ext cx="8153396" cy="5723758"/>
        </p:xfrm>
        <a:graphic>
          <a:graphicData uri="http://schemas.openxmlformats.org/drawingml/2006/table">
            <a:tbl>
              <a:tblPr>
                <a:tableStyleId>{5C22544A-7EE6-4342-B048-85BDC9FD1C3A}</a:tableStyleId>
              </a:tblPr>
              <a:tblGrid>
                <a:gridCol w="2144347"/>
                <a:gridCol w="118655"/>
                <a:gridCol w="241550"/>
                <a:gridCol w="3597801"/>
                <a:gridCol w="898390"/>
                <a:gridCol w="1152653"/>
              </a:tblGrid>
              <a:tr h="307064">
                <a:tc>
                  <a:txBody>
                    <a:bodyPr/>
                    <a:lstStyle/>
                    <a:p>
                      <a:pPr algn="l" fontAlgn="b"/>
                      <a:r>
                        <a:rPr lang="en-US" sz="1050" u="sng" strike="noStrike" dirty="0">
                          <a:effectLst/>
                        </a:rPr>
                        <a:t> Records Management Funds</a:t>
                      </a:r>
                      <a:endParaRPr lang="en-US" sz="1050" b="1"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1" i="0" u="sng"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8268">
                <a:tc>
                  <a:txBody>
                    <a:bodyPr/>
                    <a:lstStyle/>
                    <a:p>
                      <a:pPr algn="l" fontAlgn="b"/>
                      <a:r>
                        <a:rPr lang="en-US" sz="1050" u="none" strike="noStrike" dirty="0">
                          <a:effectLst/>
                        </a:rPr>
                        <a:t>1000-Records Management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50" u="none" strike="noStrike" dirty="0">
                          <a:effectLst/>
                        </a:rPr>
                        <a:t>Document Management Projects and Archive Projects</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8268">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District Clerk Records Preservation Project</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Book Scanner</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a:effectLst/>
                        </a:rPr>
                        <a:t> $           19,386 </a:t>
                      </a:r>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Acid Free Supplies for historical documents</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a:effectLst/>
                        </a:rPr>
                        <a:t> $             2,542 </a:t>
                      </a:r>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50" u="none" strike="noStrike" dirty="0">
                          <a:effectLst/>
                        </a:rPr>
                        <a:t>Temporary Full Time Position for Records Management</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Project (2 year project -each year $40,327)</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40,327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7064">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County Clerk shredders, replacement documents</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20,000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52917">
                <a:tc gridSpan="4">
                  <a:txBody>
                    <a:bodyPr/>
                    <a:lstStyle/>
                    <a:p>
                      <a:pPr algn="l" fontAlgn="b"/>
                      <a:r>
                        <a:rPr lang="en-US" sz="1050" u="sng" strike="noStrike" dirty="0">
                          <a:effectLst/>
                        </a:rPr>
                        <a:t>District and County Clerk Technology</a:t>
                      </a:r>
                      <a:endParaRPr lang="en-US" sz="1050" b="1"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Replacement Scanner</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2,450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r>
                        <a:rPr lang="en-US" sz="1050" u="sng" strike="noStrike" dirty="0">
                          <a:effectLst/>
                        </a:rPr>
                        <a:t>Justice Technology Fund</a:t>
                      </a:r>
                      <a:endParaRPr lang="en-US" sz="1050" b="1"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endParaRPr lang="en-US" sz="1050" b="1"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Equipment /Replacement/Court Technology</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10,000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gridSpan="3">
                  <a:txBody>
                    <a:bodyPr/>
                    <a:lstStyle/>
                    <a:p>
                      <a:pPr algn="l" fontAlgn="b"/>
                      <a:r>
                        <a:rPr lang="en-US" sz="1050" u="none" strike="noStrike" dirty="0">
                          <a:effectLst/>
                        </a:rPr>
                        <a:t>33020-Justice of Peace Precinct 2</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l" fontAlgn="b"/>
                      <a:r>
                        <a:rPr lang="en-US" sz="1050" u="none" strike="noStrike" dirty="0">
                          <a:effectLst/>
                        </a:rPr>
                        <a:t>Replacement Desktop PC</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1,126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gridSpan="3">
                  <a:txBody>
                    <a:bodyPr/>
                    <a:lstStyle/>
                    <a:p>
                      <a:pPr algn="l" fontAlgn="b"/>
                      <a:r>
                        <a:rPr lang="en-US" sz="1050" u="none" strike="noStrike" dirty="0">
                          <a:effectLst/>
                        </a:rPr>
                        <a:t>33030-Justice of Peace Precinct 3</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l" fontAlgn="b"/>
                      <a:r>
                        <a:rPr lang="en-US" sz="1050" u="none" strike="noStrike" dirty="0">
                          <a:effectLst/>
                        </a:rPr>
                        <a:t>Replacement PC&amp; Monitors</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1,308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Replacement Laptop w Docking Station</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1,032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gridSpan="3">
                  <a:txBody>
                    <a:bodyPr/>
                    <a:lstStyle/>
                    <a:p>
                      <a:pPr algn="l" fontAlgn="b"/>
                      <a:r>
                        <a:rPr lang="en-US" sz="1050" u="none" strike="noStrike" dirty="0">
                          <a:effectLst/>
                        </a:rPr>
                        <a:t>33040-Justice of Peace Precinct 4</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l" fontAlgn="b"/>
                      <a:r>
                        <a:rPr lang="en-US" sz="1050" u="none" strike="noStrike" dirty="0">
                          <a:effectLst/>
                        </a:rPr>
                        <a:t>Replacement PCs (3)</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3,378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8268">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r>
                        <a:rPr lang="en-US" sz="1050" u="sng" strike="noStrike" dirty="0">
                          <a:effectLst/>
                        </a:rPr>
                        <a:t>Justice Security Fund</a:t>
                      </a:r>
                      <a:endParaRPr lang="en-US" sz="1050" b="1"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gridSpan="3">
                  <a:txBody>
                    <a:bodyPr/>
                    <a:lstStyle/>
                    <a:p>
                      <a:pPr algn="l" fontAlgn="b"/>
                      <a:r>
                        <a:rPr lang="en-US" sz="1050" u="none" strike="noStrike" dirty="0">
                          <a:effectLst/>
                        </a:rPr>
                        <a:t>33010-Justice of Peace Precinct 1</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l" fontAlgn="b"/>
                      <a:r>
                        <a:rPr lang="en-US" sz="1050" u="none" strike="noStrike" dirty="0">
                          <a:effectLst/>
                        </a:rPr>
                        <a:t>Safety Glass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5,735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gridSpan="3">
                  <a:txBody>
                    <a:bodyPr/>
                    <a:lstStyle/>
                    <a:p>
                      <a:pPr algn="l" fontAlgn="b"/>
                      <a:r>
                        <a:rPr lang="en-US" sz="1050" u="none" strike="noStrike" dirty="0">
                          <a:effectLst/>
                        </a:rPr>
                        <a:t>33040-Justice of Peace Precinct 4</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l" fontAlgn="b"/>
                      <a:r>
                        <a:rPr lang="en-US" sz="1050" u="none" strike="noStrike" dirty="0">
                          <a:effectLst/>
                        </a:rPr>
                        <a:t>Safety Glass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5,000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Addition of Outside Door</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4,000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a:txBody>
                    <a:bodyPr/>
                    <a:lstStyle/>
                    <a:p>
                      <a:pPr algn="l" fontAlgn="b"/>
                      <a:r>
                        <a:rPr lang="en-US" sz="1050" u="sng" strike="noStrike" dirty="0">
                          <a:effectLst/>
                        </a:rPr>
                        <a:t>Issue of Debt</a:t>
                      </a:r>
                      <a:endParaRPr lang="en-US" sz="1050" b="1"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7064">
                <a:tc>
                  <a:txBody>
                    <a:bodyPr/>
                    <a:lstStyle/>
                    <a:p>
                      <a:pPr algn="l" fontAlgn="b"/>
                      <a:r>
                        <a:rPr lang="en-US" sz="1050" u="none" strike="noStrike" dirty="0">
                          <a:effectLst/>
                        </a:rPr>
                        <a:t>82200-Road &amp; Bridge General</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Bruce Broom</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55,000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7064">
                <a:tc gridSpan="2">
                  <a:txBody>
                    <a:bodyPr/>
                    <a:lstStyle/>
                    <a:p>
                      <a:pPr algn="l" fontAlgn="b"/>
                      <a:r>
                        <a:rPr lang="en-US" sz="1050" u="none" strike="noStrike" dirty="0">
                          <a:effectLst/>
                        </a:rPr>
                        <a:t>82210-Road &amp; Bridge Precinct 1</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Track Loader Excavator 30K </a:t>
                      </a:r>
                      <a:r>
                        <a:rPr lang="en-US" sz="1050" u="none" strike="noStrike" dirty="0" err="1">
                          <a:effectLst/>
                        </a:rPr>
                        <a:t>lbs</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85,000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63124">
                <a:tc gridSpan="2">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smtClean="0">
                          <a:effectLst/>
                        </a:rPr>
                        <a:t>From Prior Year</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a:t>
                      </a:r>
                      <a:r>
                        <a:rPr lang="en-US" sz="1050" u="none" strike="noStrike" dirty="0" smtClean="0">
                          <a:effectLst/>
                        </a:rPr>
                        <a:t>106,751</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7064">
                <a:tc gridSpan="2">
                  <a:txBody>
                    <a:bodyPr/>
                    <a:lstStyle/>
                    <a:p>
                      <a:pPr algn="l" fontAlgn="b"/>
                      <a:r>
                        <a:rPr lang="en-US" sz="1050" u="none" strike="noStrike" dirty="0">
                          <a:effectLst/>
                        </a:rPr>
                        <a:t>82240-Road &amp; Bridge Precinct 4</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Maintainer</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150,000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8268">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4841">
                <a:tc gridSpan="4">
                  <a:txBody>
                    <a:bodyPr/>
                    <a:lstStyle/>
                    <a:p>
                      <a:pPr algn="l" fontAlgn="b"/>
                      <a:r>
                        <a:rPr lang="en-US" sz="1050" u="sng" strike="noStrike" dirty="0">
                          <a:effectLst/>
                        </a:rPr>
                        <a:t>Criminal District Attorney Pretrial Intervention Fund</a:t>
                      </a:r>
                      <a:endParaRPr lang="en-US" sz="1050" b="1"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8268">
                <a:tc gridSpan="3">
                  <a:txBody>
                    <a:bodyPr/>
                    <a:lstStyle/>
                    <a:p>
                      <a:pPr algn="l" fontAlgn="b"/>
                      <a:r>
                        <a:rPr lang="en-US" sz="1050" u="none" strike="noStrike" dirty="0">
                          <a:effectLst/>
                        </a:rPr>
                        <a:t>32010-Criminal District Attorney</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l" fontAlgn="b"/>
                      <a:r>
                        <a:rPr lang="en-US" sz="1050" u="none" strike="noStrike" dirty="0">
                          <a:effectLst/>
                        </a:rPr>
                        <a:t>Legal Secretary Intake/Victim's Assistance</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50" u="none" strike="noStrike" dirty="0">
                          <a:effectLst/>
                        </a:rPr>
                        <a:t> $           39,831 </a:t>
                      </a:r>
                      <a:endParaRPr lang="en-US" sz="10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2"/>
          </p:nvPr>
        </p:nvSpPr>
        <p:spPr/>
        <p:txBody>
          <a:bodyPr/>
          <a:lstStyle/>
          <a:p>
            <a:fld id="{C7D1976F-472D-43E3-A4AD-0DF0061671D1}" type="slidenum">
              <a:rPr lang="en-US" smtClean="0"/>
              <a:t>11</a:t>
            </a:fld>
            <a:endParaRPr lang="en-US"/>
          </a:p>
        </p:txBody>
      </p:sp>
    </p:spTree>
    <p:extLst>
      <p:ext uri="{BB962C8B-B14F-4D97-AF65-F5344CB8AC3E}">
        <p14:creationId xmlns:p14="http://schemas.microsoft.com/office/powerpoint/2010/main" val="73668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rmAutofit/>
          </a:bodyPr>
          <a:lstStyle/>
          <a:p>
            <a:r>
              <a:rPr lang="en-US" sz="2800" dirty="0" smtClean="0"/>
              <a:t>Budget</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3872458"/>
              </p:ext>
            </p:extLst>
          </p:nvPr>
        </p:nvGraphicFramePr>
        <p:xfrm>
          <a:off x="457200" y="1219199"/>
          <a:ext cx="8305800" cy="4744721"/>
        </p:xfrm>
        <a:graphic>
          <a:graphicData uri="http://schemas.openxmlformats.org/drawingml/2006/table">
            <a:tbl>
              <a:tblPr>
                <a:tableStyleId>{5C22544A-7EE6-4342-B048-85BDC9FD1C3A}</a:tableStyleId>
              </a:tblPr>
              <a:tblGrid>
                <a:gridCol w="4161362"/>
                <a:gridCol w="1029313"/>
                <a:gridCol w="905325"/>
                <a:gridCol w="762000"/>
                <a:gridCol w="1447800"/>
              </a:tblGrid>
              <a:tr h="325120">
                <a:tc gridSpan="3">
                  <a:txBody>
                    <a:bodyPr/>
                    <a:lstStyle/>
                    <a:p>
                      <a:pPr algn="l" fontAlgn="b"/>
                      <a:r>
                        <a:rPr lang="en-US" sz="1600" u="none" strike="noStrike" dirty="0">
                          <a:effectLst/>
                        </a:rPr>
                        <a:t>Comparison of General Fund on-going Revenues </a:t>
                      </a:r>
                      <a:r>
                        <a:rPr lang="en-US" sz="1600" u="none" strike="noStrike" dirty="0" err="1">
                          <a:effectLst/>
                        </a:rPr>
                        <a:t>vs</a:t>
                      </a:r>
                      <a:r>
                        <a:rPr lang="en-US" sz="1600" u="none" strike="noStrike" dirty="0">
                          <a:effectLst/>
                        </a:rPr>
                        <a:t> Expenditures</a:t>
                      </a:r>
                      <a:endParaRPr lang="en-US" sz="16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r>
                        <a:rPr lang="en-US" sz="1200" u="none" strike="noStrike" dirty="0">
                          <a:effectLst/>
                        </a:rPr>
                        <a:t>Operating Revenues</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a:t>
                      </a:r>
                      <a:r>
                        <a:rPr lang="en-US" sz="1200" b="1" u="none" strike="noStrike" dirty="0">
                          <a:effectLst/>
                        </a:rPr>
                        <a:t> 18,316,072 </a:t>
                      </a:r>
                      <a:endParaRPr lang="en-US" sz="12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r>
                        <a:rPr lang="en-US" sz="1200" u="none" strike="noStrike" dirty="0">
                          <a:effectLst/>
                        </a:rPr>
                        <a:t>     Reduce for one-time revenue</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       (86,592)</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r>
                        <a:rPr lang="en-US" sz="1200" u="none" strike="noStrike" dirty="0">
                          <a:effectLst/>
                        </a:rPr>
                        <a:t>     Reduce for one-time revenue</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a:t>
                      </a:r>
                      <a:r>
                        <a:rPr lang="en-US" sz="1200" u="sng" strike="noStrike" dirty="0">
                          <a:effectLst/>
                        </a:rPr>
                        <a:t>$       (99,275)</a:t>
                      </a:r>
                      <a:endParaRPr lang="en-US" sz="1200" b="0"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b="1" u="none" strike="noStrike" dirty="0">
                          <a:effectLst/>
                        </a:rPr>
                        <a:t> $ 18,130,205 </a:t>
                      </a:r>
                      <a:endParaRPr lang="en-US" sz="12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r>
                        <a:rPr lang="en-US" sz="1200" u="none" strike="noStrike" dirty="0">
                          <a:effectLst/>
                        </a:rPr>
                        <a:t>Operating Budget</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a:t>
                      </a:r>
                      <a:r>
                        <a:rPr lang="en-US" sz="1200" b="1" u="none" strike="noStrike" dirty="0">
                          <a:effectLst/>
                        </a:rPr>
                        <a:t>$ </a:t>
                      </a:r>
                      <a:r>
                        <a:rPr lang="en-US" sz="1200" b="1" u="none" strike="noStrike" dirty="0" smtClean="0">
                          <a:effectLst/>
                        </a:rPr>
                        <a:t>19,547,457 </a:t>
                      </a:r>
                      <a:endParaRPr lang="en-US" sz="12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r>
                        <a:rPr lang="en-US" sz="1200" u="none" strike="noStrike" dirty="0" smtClean="0">
                          <a:effectLst/>
                        </a:rPr>
                        <a:t>Reduce for </a:t>
                      </a:r>
                      <a:r>
                        <a:rPr lang="en-US" sz="1200" u="none" strike="noStrike" dirty="0">
                          <a:effectLst/>
                        </a:rPr>
                        <a:t>one-time</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     (484,612)</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r>
                        <a:rPr lang="en-US" sz="1200" u="none" strike="noStrike" dirty="0" smtClean="0">
                          <a:effectLst/>
                        </a:rPr>
                        <a:t>Reduce for  </a:t>
                      </a:r>
                      <a:r>
                        <a:rPr lang="en-US" sz="1200" u="none" strike="noStrike" dirty="0">
                          <a:effectLst/>
                        </a:rPr>
                        <a:t>one-time EMS transfer for capital</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       (71,319)</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r>
                        <a:rPr lang="en-US" sz="1200" u="none" strike="noStrike" dirty="0">
                          <a:effectLst/>
                        </a:rPr>
                        <a:t>Road and Bridge Allocation</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     (600,000)</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r>
                        <a:rPr lang="en-US" sz="1200" u="none" strike="noStrike" dirty="0">
                          <a:effectLst/>
                        </a:rPr>
                        <a:t>Less Contingency-Special One time</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a:t>
                      </a:r>
                      <a:r>
                        <a:rPr lang="en-US" sz="1200" b="1" u="none" strike="noStrike" dirty="0">
                          <a:effectLst/>
                        </a:rPr>
                        <a:t>$     (</a:t>
                      </a:r>
                      <a:r>
                        <a:rPr lang="en-US" sz="1200" b="0" u="sng" strike="noStrike" dirty="0">
                          <a:effectLst/>
                        </a:rPr>
                        <a:t>500,000)</a:t>
                      </a:r>
                      <a:endParaRPr lang="en-US" sz="1200" b="0"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a:t>
                      </a:r>
                      <a:r>
                        <a:rPr lang="en-US" sz="1200" b="1" u="none" strike="noStrike" dirty="0">
                          <a:effectLst/>
                        </a:rPr>
                        <a:t>$ </a:t>
                      </a:r>
                      <a:r>
                        <a:rPr lang="en-US" sz="1200" b="1" u="none" strike="noStrike" dirty="0" smtClean="0">
                          <a:effectLst/>
                        </a:rPr>
                        <a:t>17,891,526 </a:t>
                      </a:r>
                      <a:endParaRPr lang="en-US" sz="12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3041">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5120">
                <a:tc>
                  <a:txBody>
                    <a:bodyPr/>
                    <a:lstStyle/>
                    <a:p>
                      <a:pPr algn="l" fontAlgn="b"/>
                      <a:r>
                        <a:rPr lang="en-US" sz="1200" u="none" strike="noStrike" dirty="0">
                          <a:effectLst/>
                        </a:rPr>
                        <a:t>On-going </a:t>
                      </a:r>
                      <a:r>
                        <a:rPr lang="en-US" sz="1200" u="none" strike="noStrike" dirty="0" smtClean="0">
                          <a:effectLst/>
                        </a:rPr>
                        <a:t>Rev/Expense </a:t>
                      </a:r>
                      <a:r>
                        <a:rPr lang="en-US" sz="1200" u="none" strike="noStrike" dirty="0">
                          <a:effectLst/>
                        </a:rPr>
                        <a:t>difference</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200" u="none" strike="noStrike" dirty="0">
                          <a:effectLst/>
                        </a:rPr>
                        <a:t> </a:t>
                      </a:r>
                      <a:r>
                        <a:rPr lang="en-US" sz="1200" b="1" u="none" strike="noStrike" dirty="0">
                          <a:effectLst/>
                        </a:rPr>
                        <a:t>$       </a:t>
                      </a:r>
                      <a:r>
                        <a:rPr lang="en-US" sz="1200" b="1" u="none" strike="noStrike" dirty="0" smtClean="0">
                          <a:effectLst/>
                        </a:rPr>
                        <a:t>238,679</a:t>
                      </a:r>
                      <a:endParaRPr lang="en-US" sz="12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Slide Number Placeholder 2"/>
          <p:cNvSpPr>
            <a:spLocks noGrp="1"/>
          </p:cNvSpPr>
          <p:nvPr>
            <p:ph type="sldNum" sz="quarter" idx="12"/>
          </p:nvPr>
        </p:nvSpPr>
        <p:spPr/>
        <p:txBody>
          <a:bodyPr/>
          <a:lstStyle/>
          <a:p>
            <a:fld id="{C7D1976F-472D-43E3-A4AD-0DF0061671D1}" type="slidenum">
              <a:rPr lang="en-US" smtClean="0"/>
              <a:t>12</a:t>
            </a:fld>
            <a:endParaRPr lang="en-US"/>
          </a:p>
        </p:txBody>
      </p:sp>
    </p:spTree>
    <p:extLst>
      <p:ext uri="{BB962C8B-B14F-4D97-AF65-F5344CB8AC3E}">
        <p14:creationId xmlns:p14="http://schemas.microsoft.com/office/powerpoint/2010/main" val="1718656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394"/>
            <a:ext cx="8229600" cy="445806"/>
          </a:xfrm>
        </p:spPr>
        <p:txBody>
          <a:bodyPr>
            <a:noAutofit/>
          </a:bodyPr>
          <a:lstStyle/>
          <a:p>
            <a:r>
              <a:rPr lang="en-US" sz="2800" dirty="0" smtClean="0"/>
              <a:t>Budget</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4989392"/>
              </p:ext>
            </p:extLst>
          </p:nvPr>
        </p:nvGraphicFramePr>
        <p:xfrm>
          <a:off x="533400" y="762005"/>
          <a:ext cx="8153399" cy="5562592"/>
        </p:xfrm>
        <a:graphic>
          <a:graphicData uri="http://schemas.openxmlformats.org/drawingml/2006/table">
            <a:tbl>
              <a:tblPr>
                <a:tableStyleId>{5C22544A-7EE6-4342-B048-85BDC9FD1C3A}</a:tableStyleId>
              </a:tblPr>
              <a:tblGrid>
                <a:gridCol w="3921946"/>
                <a:gridCol w="979332"/>
                <a:gridCol w="1256502"/>
                <a:gridCol w="831507"/>
                <a:gridCol w="1164112"/>
              </a:tblGrid>
              <a:tr h="328977">
                <a:tc>
                  <a:txBody>
                    <a:bodyPr/>
                    <a:lstStyle/>
                    <a:p>
                      <a:pPr algn="l" fontAlgn="b"/>
                      <a:r>
                        <a:rPr lang="en-US" sz="1800" u="none" strike="noStrike" dirty="0">
                          <a:effectLst/>
                        </a:rPr>
                        <a:t>General Fund</a:t>
                      </a:r>
                      <a:endParaRPr lang="en-US" sz="18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a:effectLst/>
                        </a:rPr>
                        <a:t>Recap of Expenditures Budget Changes</a:t>
                      </a:r>
                      <a:endParaRPr lang="en-US" sz="12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0392">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2765">
                <a:tc>
                  <a:txBody>
                    <a:bodyPr/>
                    <a:lstStyle/>
                    <a:p>
                      <a:pPr algn="l"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a:effectLst/>
                        </a:rPr>
                        <a:t>Budget </a:t>
                      </a:r>
                      <a:r>
                        <a:rPr lang="en-US" sz="1200" u="none" strike="noStrike" dirty="0" smtClean="0">
                          <a:effectLst/>
                        </a:rPr>
                        <a:t>FY </a:t>
                      </a:r>
                      <a:r>
                        <a:rPr lang="en-US" sz="1200" u="none" strike="noStrike" dirty="0">
                          <a:effectLst/>
                        </a:rPr>
                        <a:t>12-13</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1" u="none" strike="noStrike" dirty="0">
                          <a:effectLst/>
                        </a:rPr>
                        <a:t>$18,013,724</a:t>
                      </a:r>
                      <a:endParaRPr lang="en-US" sz="12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34985">
                <a:tc gridSpan="2">
                  <a:txBody>
                    <a:bodyPr/>
                    <a:lstStyle/>
                    <a:p>
                      <a:pPr algn="l" fontAlgn="b"/>
                      <a:r>
                        <a:rPr lang="en-US" sz="1200" u="none" strike="noStrike" dirty="0">
                          <a:effectLst/>
                        </a:rPr>
                        <a:t>Reduce for one-time Road and Bridge Fund Transfer in FY 12-13</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(450,000)</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9318">
                <a:tc>
                  <a:txBody>
                    <a:bodyPr/>
                    <a:lstStyle/>
                    <a:p>
                      <a:pPr algn="l" fontAlgn="b"/>
                      <a:r>
                        <a:rPr lang="en-US" sz="1200" u="none" strike="noStrike" dirty="0">
                          <a:effectLst/>
                        </a:rPr>
                        <a:t>Reduce for one-time expenditures in FY 12-13</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(533,133)</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gridSpan="2">
                  <a:txBody>
                    <a:bodyPr/>
                    <a:lstStyle/>
                    <a:p>
                      <a:pPr algn="l" fontAlgn="b"/>
                      <a:r>
                        <a:rPr lang="en-US" sz="1200" u="none" strike="noStrike" dirty="0">
                          <a:effectLst/>
                        </a:rPr>
                        <a:t>Reduce for one-time transfer for Projects in FY 12-13</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(21,316)</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gridSpan="2">
                  <a:txBody>
                    <a:bodyPr/>
                    <a:lstStyle/>
                    <a:p>
                      <a:pPr algn="l" fontAlgn="b"/>
                      <a:r>
                        <a:rPr lang="en-US" sz="1200" u="none" strike="noStrike" dirty="0">
                          <a:effectLst/>
                        </a:rPr>
                        <a:t>Reduce for one-time transfer to Legislative Fund </a:t>
                      </a:r>
                      <a:r>
                        <a:rPr lang="en-US" sz="1200" u="none" strike="noStrike" dirty="0" smtClean="0">
                          <a:effectLst/>
                        </a:rPr>
                        <a:t>FY </a:t>
                      </a:r>
                      <a:r>
                        <a:rPr lang="en-US" sz="1200" u="none" strike="noStrike" dirty="0">
                          <a:effectLst/>
                        </a:rPr>
                        <a:t>12-13</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(3,721)</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a:effectLst/>
                        </a:rPr>
                        <a:t>Reduce for one-time EMS Capital in </a:t>
                      </a:r>
                      <a:r>
                        <a:rPr lang="en-US" sz="1200" u="none" strike="noStrike" dirty="0" smtClean="0">
                          <a:effectLst/>
                        </a:rPr>
                        <a:t>FY </a:t>
                      </a:r>
                      <a:r>
                        <a:rPr lang="en-US" sz="1200" u="none" strike="noStrike" dirty="0">
                          <a:effectLst/>
                        </a:rPr>
                        <a:t>12-13</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(140,512)</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gridSpan="2">
                  <a:txBody>
                    <a:bodyPr/>
                    <a:lstStyle/>
                    <a:p>
                      <a:pPr algn="l" fontAlgn="b"/>
                      <a:r>
                        <a:rPr lang="en-US" sz="1200" u="none" strike="noStrike" dirty="0">
                          <a:effectLst/>
                        </a:rPr>
                        <a:t>Reduce for one-time transfer to Legislative Fund </a:t>
                      </a:r>
                      <a:r>
                        <a:rPr lang="en-US" sz="1200" u="none" strike="noStrike" dirty="0" smtClean="0">
                          <a:effectLst/>
                        </a:rPr>
                        <a:t>FY </a:t>
                      </a:r>
                      <a:r>
                        <a:rPr lang="en-US" sz="1200" u="none" strike="noStrike" dirty="0">
                          <a:effectLst/>
                        </a:rPr>
                        <a:t>12-13</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(14,507)</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a:effectLst/>
                        </a:rPr>
                        <a:t>Increases for </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a:effectLst/>
                        </a:rPr>
                        <a:t>      On-going listed above </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a:t>
                      </a:r>
                      <a:r>
                        <a:rPr lang="en-US" sz="1200" u="none" strike="noStrike" dirty="0" smtClean="0">
                          <a:effectLst/>
                        </a:rPr>
                        <a:t>857,685</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a:effectLst/>
                        </a:rPr>
                        <a:t>      One-time listed above</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484,612 </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gridSpan="2">
                  <a:txBody>
                    <a:bodyPr/>
                    <a:lstStyle/>
                    <a:p>
                      <a:pPr algn="l" fontAlgn="b"/>
                      <a:r>
                        <a:rPr lang="en-US" sz="1200" u="none" strike="noStrike" dirty="0">
                          <a:effectLst/>
                        </a:rPr>
                        <a:t>One-time transfer to Road and Bridge Fund for Operations</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600,000 </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a:effectLst/>
                        </a:rPr>
                        <a:t>One-time transfer to EMS Fund for Capital</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71,319 </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gridSpan="3">
                  <a:txBody>
                    <a:bodyPr/>
                    <a:lstStyle/>
                    <a:p>
                      <a:pPr algn="l" fontAlgn="b"/>
                      <a:r>
                        <a:rPr lang="en-US" sz="1200" u="none" strike="noStrike" dirty="0">
                          <a:effectLst/>
                        </a:rPr>
                        <a:t>Increased need for transfer from tax revenues for EMS operations</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604,392 </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a:effectLst/>
                        </a:rPr>
                        <a:t>EMS benefit/pay</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a:effectLst/>
                        </a:rPr>
                        <a:t> $         13,619 </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a:effectLst/>
                        </a:rPr>
                        <a:t>EMS Pay Increase</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sng" strike="noStrike" dirty="0">
                          <a:effectLst/>
                        </a:rPr>
                        <a:t>            65,295 </a:t>
                      </a:r>
                      <a:endParaRPr lang="en-US" sz="1200" b="0" i="0" u="sng"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3077">
                <a:tc>
                  <a:txBody>
                    <a:bodyPr/>
                    <a:lstStyle/>
                    <a:p>
                      <a:pPr algn="l" fontAlgn="b"/>
                      <a:r>
                        <a:rPr lang="en-US" sz="1200" u="none" strike="noStrike" dirty="0" smtClean="0">
                          <a:effectLst/>
                        </a:rPr>
                        <a:t>Budget FY 13-14</a:t>
                      </a:r>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u="none" strike="noStrike" dirty="0" smtClean="0">
                          <a:effectLst/>
                        </a:rPr>
                        <a:t>     </a:t>
                      </a:r>
                      <a:r>
                        <a:rPr lang="en-US" sz="1200" b="1" u="none" strike="noStrike" dirty="0" smtClean="0">
                          <a:effectLst/>
                        </a:rPr>
                        <a:t> $19,547,457</a:t>
                      </a:r>
                      <a:endParaRPr lang="en-US" sz="120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Slide Number Placeholder 2"/>
          <p:cNvSpPr>
            <a:spLocks noGrp="1"/>
          </p:cNvSpPr>
          <p:nvPr>
            <p:ph type="sldNum" sz="quarter" idx="12"/>
          </p:nvPr>
        </p:nvSpPr>
        <p:spPr/>
        <p:txBody>
          <a:bodyPr/>
          <a:lstStyle/>
          <a:p>
            <a:fld id="{C7D1976F-472D-43E3-A4AD-0DF0061671D1}" type="slidenum">
              <a:rPr lang="en-US" smtClean="0"/>
              <a:t>13</a:t>
            </a:fld>
            <a:endParaRPr lang="en-US"/>
          </a:p>
        </p:txBody>
      </p:sp>
    </p:spTree>
    <p:extLst>
      <p:ext uri="{BB962C8B-B14F-4D97-AF65-F5344CB8AC3E}">
        <p14:creationId xmlns:p14="http://schemas.microsoft.com/office/powerpoint/2010/main" val="3983230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381000"/>
            <a:ext cx="8229600" cy="6324600"/>
          </a:xfrm>
        </p:spPr>
        <p:txBody>
          <a:bodyPr>
            <a:normAutofit fontScale="32500" lnSpcReduction="20000"/>
          </a:bodyPr>
          <a:lstStyle/>
          <a:p>
            <a:endParaRPr lang="en-US" b="1" dirty="0" smtClean="0"/>
          </a:p>
          <a:p>
            <a:r>
              <a:rPr lang="en-US" sz="4500" b="1" dirty="0" smtClean="0"/>
              <a:t>Walker </a:t>
            </a:r>
            <a:r>
              <a:rPr lang="en-US" sz="4500" b="1" dirty="0"/>
              <a:t>County </a:t>
            </a:r>
            <a:r>
              <a:rPr lang="en-US" sz="4500" b="1" dirty="0" smtClean="0"/>
              <a:t>Budget</a:t>
            </a:r>
            <a:endParaRPr lang="en-US" sz="4500" b="1" dirty="0"/>
          </a:p>
          <a:p>
            <a:r>
              <a:rPr lang="en-US" sz="4500" b="1" dirty="0"/>
              <a:t>October 1, 2013 thru September 30, </a:t>
            </a:r>
            <a:r>
              <a:rPr lang="en-US" sz="4500" b="1" dirty="0" smtClean="0"/>
              <a:t>2014</a:t>
            </a:r>
          </a:p>
          <a:p>
            <a:endParaRPr lang="en-US" sz="4500" dirty="0"/>
          </a:p>
          <a:p>
            <a:r>
              <a:rPr lang="en-US" sz="4500" u="sng" dirty="0"/>
              <a:t>At a 100% collection rate  </a:t>
            </a:r>
            <a:endParaRPr lang="en-US" sz="4500" u="sng" dirty="0" smtClean="0"/>
          </a:p>
          <a:p>
            <a:endParaRPr lang="en-US" sz="4500" dirty="0"/>
          </a:p>
          <a:p>
            <a:r>
              <a:rPr lang="en-US" sz="4500" dirty="0"/>
              <a:t>This budget will raise more revenue from property taxes than last year’s budget by an amount of $</a:t>
            </a:r>
            <a:r>
              <a:rPr lang="en-US" sz="4500" dirty="0" smtClean="0"/>
              <a:t>1,683,014 </a:t>
            </a:r>
            <a:r>
              <a:rPr lang="en-US" sz="4500" dirty="0"/>
              <a:t>which  is a  </a:t>
            </a:r>
            <a:r>
              <a:rPr lang="en-US" sz="4500" dirty="0" smtClean="0"/>
              <a:t>11.28%,  </a:t>
            </a:r>
            <a:r>
              <a:rPr lang="en-US" sz="4500" dirty="0"/>
              <a:t>increase from last year’s budget.  The property tax to be raised from new property added to the tax roll this year is $299,925.</a:t>
            </a:r>
          </a:p>
          <a:p>
            <a:endParaRPr lang="en-US" sz="4500" dirty="0" smtClean="0"/>
          </a:p>
          <a:p>
            <a:r>
              <a:rPr lang="en-US" sz="4500" dirty="0" smtClean="0"/>
              <a:t>The </a:t>
            </a:r>
            <a:r>
              <a:rPr lang="en-US" sz="4500" dirty="0"/>
              <a:t>record vote of each member of the commissioners court voting  on the proposed tax rate increase is as follows</a:t>
            </a:r>
            <a:r>
              <a:rPr lang="en-US" sz="4500" dirty="0" smtClean="0"/>
              <a:t>:</a:t>
            </a:r>
          </a:p>
          <a:p>
            <a:endParaRPr lang="en-US" sz="4500" dirty="0"/>
          </a:p>
          <a:p>
            <a:r>
              <a:rPr lang="en-US" sz="4500" dirty="0" smtClean="0"/>
              <a:t>County Judge, Danny Pierce - For</a:t>
            </a:r>
          </a:p>
          <a:p>
            <a:r>
              <a:rPr lang="en-US" sz="4500" dirty="0" smtClean="0"/>
              <a:t>Commissioner Precinct 1, B.J. Gaines - For</a:t>
            </a:r>
          </a:p>
          <a:p>
            <a:r>
              <a:rPr lang="en-US" sz="4500" dirty="0" smtClean="0"/>
              <a:t>Commissioner Precinct 2, Ronnie White - Against</a:t>
            </a:r>
          </a:p>
          <a:p>
            <a:r>
              <a:rPr lang="en-US" sz="4500" dirty="0" smtClean="0"/>
              <a:t>Commissioner Precinct 3, Bobby Warren - For</a:t>
            </a:r>
          </a:p>
          <a:p>
            <a:r>
              <a:rPr lang="en-US" sz="4500" dirty="0" smtClean="0"/>
              <a:t>Commissioner Precinct 4, Tim Paulsel - For</a:t>
            </a:r>
          </a:p>
          <a:p>
            <a:endParaRPr lang="en-US" sz="4500" dirty="0" smtClean="0"/>
          </a:p>
          <a:p>
            <a:r>
              <a:rPr lang="en-US" sz="4500" dirty="0" smtClean="0"/>
              <a:t>The </a:t>
            </a:r>
            <a:r>
              <a:rPr lang="en-US" sz="4500" dirty="0"/>
              <a:t>county property tax rate for the preceding fiscal year(FY 12-13)  was $0.6355 for each $100 taxable assessed valuation</a:t>
            </a:r>
            <a:r>
              <a:rPr lang="en-US" sz="4500" dirty="0" smtClean="0"/>
              <a:t>.</a:t>
            </a:r>
            <a:r>
              <a:rPr lang="en-US" sz="4500" dirty="0"/>
              <a:t> </a:t>
            </a:r>
          </a:p>
          <a:p>
            <a:r>
              <a:rPr lang="en-US" sz="4500" dirty="0"/>
              <a:t>For </a:t>
            </a:r>
            <a:r>
              <a:rPr lang="en-US" sz="4500" dirty="0" smtClean="0"/>
              <a:t>this year’s </a:t>
            </a:r>
            <a:r>
              <a:rPr lang="en-US" sz="4500" dirty="0"/>
              <a:t>budget,  the </a:t>
            </a:r>
            <a:r>
              <a:rPr lang="en-US" sz="4500" dirty="0" smtClean="0"/>
              <a:t>tax </a:t>
            </a:r>
            <a:r>
              <a:rPr lang="en-US" sz="4500" dirty="0"/>
              <a:t>rate is $0.6778 per $100 taxable assessed valuation.  The calculated effective tax rate is $0.6578. The calculated effective maintenance and operations tax rate is $0.6009 and the calculated debt rate is $0.0569</a:t>
            </a:r>
            <a:r>
              <a:rPr lang="en-US" sz="4500" dirty="0" smtClean="0"/>
              <a:t>. The rollback rate is calculated at $0.7095.</a:t>
            </a:r>
            <a:endParaRPr lang="en-US" sz="4500" dirty="0"/>
          </a:p>
          <a:p>
            <a:endParaRPr lang="en-US" sz="4500" dirty="0"/>
          </a:p>
          <a:p>
            <a:r>
              <a:rPr lang="en-US" sz="4500" dirty="0"/>
              <a:t>The total debt obligation of the county is $19,315,000.  </a:t>
            </a:r>
          </a:p>
          <a:p>
            <a:endParaRPr lang="en-US" sz="3300" dirty="0" smtClean="0"/>
          </a:p>
          <a:p>
            <a:endParaRPr lang="en-US" sz="3300" dirty="0"/>
          </a:p>
          <a:p>
            <a:r>
              <a:rPr lang="en-US" dirty="0"/>
              <a:t>The wording of this notice is as required by Local Government Code Subtitle B. County Finances, Chapter 111. County Budget, Section 111.003 and as amended by S.B. 656. </a:t>
            </a:r>
          </a:p>
          <a:p>
            <a:endParaRPr lang="en-US" dirty="0"/>
          </a:p>
        </p:txBody>
      </p:sp>
      <p:sp>
        <p:nvSpPr>
          <p:cNvPr id="4" name="Slide Number Placeholder 3"/>
          <p:cNvSpPr>
            <a:spLocks noGrp="1"/>
          </p:cNvSpPr>
          <p:nvPr>
            <p:ph type="sldNum" sz="quarter" idx="12"/>
          </p:nvPr>
        </p:nvSpPr>
        <p:spPr/>
        <p:txBody>
          <a:bodyPr/>
          <a:lstStyle/>
          <a:p>
            <a:fld id="{C7D1976F-472D-43E3-A4AD-0DF0061671D1}" type="slidenum">
              <a:rPr lang="en-US" smtClean="0"/>
              <a:t>2</a:t>
            </a:fld>
            <a:endParaRPr lang="en-US"/>
          </a:p>
        </p:txBody>
      </p:sp>
    </p:spTree>
    <p:extLst>
      <p:ext uri="{BB962C8B-B14F-4D97-AF65-F5344CB8AC3E}">
        <p14:creationId xmlns:p14="http://schemas.microsoft.com/office/powerpoint/2010/main" val="3870130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r>
              <a:rPr lang="en-US" dirty="0" smtClean="0"/>
              <a:t/>
            </a:r>
            <a:br>
              <a:rPr lang="en-US" dirty="0" smtClean="0"/>
            </a:br>
            <a:r>
              <a:rPr lang="en-US" sz="3100" dirty="0" smtClean="0"/>
              <a:t>Fy 13-14 </a:t>
            </a:r>
            <a:r>
              <a:rPr lang="en-US" sz="3100" dirty="0"/>
              <a:t>Budget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1506219"/>
              </p:ext>
            </p:extLst>
          </p:nvPr>
        </p:nvGraphicFramePr>
        <p:xfrm>
          <a:off x="1219200" y="1676401"/>
          <a:ext cx="6096000" cy="1600199"/>
        </p:xfrm>
        <a:graphic>
          <a:graphicData uri="http://schemas.openxmlformats.org/drawingml/2006/table">
            <a:tbl>
              <a:tblPr>
                <a:tableStyleId>{5C22544A-7EE6-4342-B048-85BDC9FD1C3A}</a:tableStyleId>
              </a:tblPr>
              <a:tblGrid>
                <a:gridCol w="1524000"/>
                <a:gridCol w="1219200"/>
                <a:gridCol w="252666"/>
                <a:gridCol w="1521439"/>
                <a:gridCol w="290612"/>
                <a:gridCol w="1288083"/>
              </a:tblGrid>
              <a:tr h="533399">
                <a:tc>
                  <a:txBody>
                    <a:bodyPr/>
                    <a:lstStyle/>
                    <a:p>
                      <a:pPr algn="l" fontAlgn="b"/>
                      <a:endParaRPr lang="en-US" sz="14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1" i="0" u="none" strike="noStrike" dirty="0" smtClean="0">
                          <a:solidFill>
                            <a:srgbClr val="000000"/>
                          </a:solidFill>
                          <a:effectLst/>
                          <a:latin typeface="Calibri"/>
                        </a:rPr>
                        <a:t> Total</a:t>
                      </a:r>
                      <a:r>
                        <a:rPr lang="en-US" sz="1400" b="1" i="0" u="none" strike="noStrike" baseline="0" dirty="0" smtClean="0">
                          <a:solidFill>
                            <a:srgbClr val="000000"/>
                          </a:solidFill>
                          <a:effectLst/>
                          <a:latin typeface="Calibri"/>
                        </a:rPr>
                        <a:t> All Funds</a:t>
                      </a:r>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1" i="0" u="none" strike="noStrike" dirty="0" err="1" smtClean="0">
                          <a:solidFill>
                            <a:srgbClr val="000000"/>
                          </a:solidFill>
                          <a:effectLst/>
                          <a:latin typeface="Calibri"/>
                        </a:rPr>
                        <a:t>Interfund</a:t>
                      </a:r>
                      <a:r>
                        <a:rPr lang="en-US" sz="1400" b="1" i="0" u="none" strike="noStrike" dirty="0" smtClean="0">
                          <a:solidFill>
                            <a:srgbClr val="000000"/>
                          </a:solidFill>
                          <a:effectLst/>
                          <a:latin typeface="Calibri"/>
                        </a:rPr>
                        <a:t> Transfers</a:t>
                      </a:r>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1" i="0" u="none" strike="noStrike" dirty="0" smtClean="0">
                          <a:solidFill>
                            <a:srgbClr val="000000"/>
                          </a:solidFill>
                          <a:effectLst/>
                          <a:latin typeface="Calibri"/>
                        </a:rPr>
                        <a:t>Budget Net</a:t>
                      </a:r>
                      <a:r>
                        <a:rPr lang="en-US" sz="1400" b="1" i="0" u="none" strike="noStrike" baseline="0" dirty="0" smtClean="0">
                          <a:solidFill>
                            <a:srgbClr val="000000"/>
                          </a:solidFill>
                          <a:effectLst/>
                          <a:latin typeface="Calibri"/>
                        </a:rPr>
                        <a:t> of Transfers</a:t>
                      </a:r>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1000">
                <a:tc>
                  <a:txBody>
                    <a:bodyPr/>
                    <a:lstStyle/>
                    <a:p>
                      <a:pPr algn="l" fontAlgn="b"/>
                      <a:r>
                        <a:rPr lang="en-US" sz="1400" u="none" strike="noStrike" dirty="0">
                          <a:effectLst/>
                        </a:rPr>
                        <a:t>FY 13-14</a:t>
                      </a:r>
                      <a:endParaRPr lang="en-US" sz="14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none" strike="noStrike" dirty="0">
                          <a:effectLst/>
                        </a:rPr>
                        <a:t> $   </a:t>
                      </a:r>
                      <a:r>
                        <a:rPr lang="en-US" sz="1400" u="none" strike="noStrike" dirty="0" smtClean="0">
                          <a:effectLst/>
                        </a:rPr>
                        <a:t>30,494,793 </a:t>
                      </a:r>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none" strike="noStrike" dirty="0">
                          <a:effectLst/>
                        </a:rPr>
                        <a:t> $   1,833,828 </a:t>
                      </a:r>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none" strike="noStrike" dirty="0">
                          <a:effectLst/>
                        </a:rPr>
                        <a:t> $   </a:t>
                      </a:r>
                      <a:r>
                        <a:rPr lang="en-US" sz="1400" u="none" strike="noStrike" dirty="0" smtClean="0">
                          <a:effectLst/>
                        </a:rPr>
                        <a:t>28,660,965 </a:t>
                      </a:r>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4800">
                <a:tc>
                  <a:txBody>
                    <a:bodyPr/>
                    <a:lstStyle/>
                    <a:p>
                      <a:pPr algn="l" fontAlgn="b"/>
                      <a:r>
                        <a:rPr lang="en-US" sz="1400" u="none" strike="noStrike" dirty="0">
                          <a:effectLst/>
                        </a:rPr>
                        <a:t>FY 12-13</a:t>
                      </a:r>
                      <a:endParaRPr lang="en-US" sz="14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sng" strike="noStrike" dirty="0">
                          <a:effectLst/>
                        </a:rPr>
                        <a:t> $ (</a:t>
                      </a:r>
                      <a:r>
                        <a:rPr lang="en-US" sz="1400" u="sng" strike="noStrike" dirty="0" smtClean="0">
                          <a:effectLst/>
                        </a:rPr>
                        <a:t>28,390,878</a:t>
                      </a:r>
                      <a:r>
                        <a:rPr lang="en-US" sz="1400" u="sng" strike="noStrike" dirty="0">
                          <a:effectLst/>
                        </a:rPr>
                        <a:t>)</a:t>
                      </a:r>
                      <a:endParaRPr lang="en-US" sz="1400" b="0" i="0" u="sng"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sng" strike="noStrike" dirty="0">
                          <a:effectLst/>
                        </a:rPr>
                        <a:t> $ (1,094,752)</a:t>
                      </a:r>
                      <a:endParaRPr lang="en-US" sz="1400" b="0" i="0" u="sng"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sng" strike="noStrike" dirty="0">
                          <a:effectLst/>
                        </a:rPr>
                        <a:t> $ (</a:t>
                      </a:r>
                      <a:r>
                        <a:rPr lang="en-US" sz="1400" u="sng" strike="noStrike" dirty="0" smtClean="0">
                          <a:effectLst/>
                        </a:rPr>
                        <a:t>27,296,126</a:t>
                      </a:r>
                      <a:r>
                        <a:rPr lang="en-US" sz="1400" u="sng" strike="noStrike" dirty="0">
                          <a:effectLst/>
                        </a:rPr>
                        <a:t>)</a:t>
                      </a:r>
                      <a:endParaRPr lang="en-US" sz="1400" b="0" i="0" u="sng"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1000">
                <a:tc>
                  <a:txBody>
                    <a:bodyPr/>
                    <a:lstStyle/>
                    <a:p>
                      <a:pPr algn="l" fontAlgn="b"/>
                      <a:r>
                        <a:rPr lang="en-US" sz="1400" b="0" i="0" u="none" strike="noStrike" dirty="0" smtClean="0">
                          <a:solidFill>
                            <a:srgbClr val="000000"/>
                          </a:solidFill>
                          <a:effectLst/>
                          <a:latin typeface="Calibri"/>
                        </a:rPr>
                        <a:t>Amount of Increase</a:t>
                      </a:r>
                      <a:endParaRPr lang="en-US" sz="14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sng" strike="noStrike" dirty="0">
                          <a:effectLst/>
                        </a:rPr>
                        <a:t> </a:t>
                      </a:r>
                      <a:r>
                        <a:rPr lang="en-US" sz="1400" b="1" u="sng" strike="noStrike" dirty="0">
                          <a:effectLst/>
                        </a:rPr>
                        <a:t>$      </a:t>
                      </a:r>
                      <a:r>
                        <a:rPr lang="en-US" sz="1400" b="1" u="sng" strike="noStrike" dirty="0" smtClean="0">
                          <a:effectLst/>
                        </a:rPr>
                        <a:t>2,103,915 </a:t>
                      </a:r>
                      <a:endParaRPr lang="en-US" sz="1400" b="1" i="0" u="sng"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400" b="1" i="0" u="sng"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none" strike="noStrike" dirty="0">
                          <a:effectLst/>
                        </a:rPr>
                        <a:t> </a:t>
                      </a:r>
                      <a:r>
                        <a:rPr lang="en-US" sz="1400" b="1" u="sng" strike="noStrike" dirty="0">
                          <a:effectLst/>
                        </a:rPr>
                        <a:t>$       739,076 </a:t>
                      </a:r>
                      <a:endParaRPr lang="en-US" sz="1400" b="1" i="0" u="sng"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none" strike="noStrike" dirty="0">
                          <a:effectLst/>
                        </a:rPr>
                        <a:t> </a:t>
                      </a:r>
                      <a:endParaRPr lang="en-US" sz="14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400" u="none" strike="noStrike" dirty="0">
                          <a:effectLst/>
                        </a:rPr>
                        <a:t> </a:t>
                      </a:r>
                      <a:r>
                        <a:rPr lang="en-US" sz="1400" b="1" u="sng" strike="noStrike" dirty="0" smtClean="0">
                          <a:effectLst/>
                        </a:rPr>
                        <a:t>$       1,364,839 </a:t>
                      </a:r>
                      <a:endParaRPr lang="en-US" sz="1400" b="1" i="0" u="sng"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5" name="Slide Number Placeholder 4"/>
          <p:cNvSpPr>
            <a:spLocks noGrp="1"/>
          </p:cNvSpPr>
          <p:nvPr>
            <p:ph type="sldNum" sz="quarter" idx="12"/>
          </p:nvPr>
        </p:nvSpPr>
        <p:spPr>
          <a:xfrm>
            <a:off x="8229600" y="6400800"/>
            <a:ext cx="762000" cy="365125"/>
          </a:xfrm>
        </p:spPr>
        <p:txBody>
          <a:bodyPr/>
          <a:lstStyle/>
          <a:p>
            <a:pPr algn="ctr"/>
            <a:fld id="{C7D1976F-472D-43E3-A4AD-0DF0061671D1}" type="slidenum">
              <a:rPr lang="en-US" sz="1600" smtClean="0"/>
              <a:pPr algn="ctr"/>
              <a:t>3</a:t>
            </a:fld>
            <a:endParaRPr lang="en-US" sz="1600" dirty="0"/>
          </a:p>
        </p:txBody>
      </p:sp>
    </p:spTree>
    <p:extLst>
      <p:ext uri="{BB962C8B-B14F-4D97-AF65-F5344CB8AC3E}">
        <p14:creationId xmlns:p14="http://schemas.microsoft.com/office/powerpoint/2010/main" val="4094324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r>
              <a:rPr lang="en-US" sz="2800" dirty="0" smtClean="0"/>
              <a:t>Challenges</a:t>
            </a:r>
            <a:endParaRPr lang="en-US" sz="2800" dirty="0"/>
          </a:p>
        </p:txBody>
      </p:sp>
      <p:sp>
        <p:nvSpPr>
          <p:cNvPr id="3" name="Content Placeholder 2"/>
          <p:cNvSpPr>
            <a:spLocks noGrp="1"/>
          </p:cNvSpPr>
          <p:nvPr>
            <p:ph idx="1"/>
          </p:nvPr>
        </p:nvSpPr>
        <p:spPr>
          <a:xfrm>
            <a:off x="457200" y="838200"/>
            <a:ext cx="8229600" cy="5638800"/>
          </a:xfrm>
        </p:spPr>
        <p:txBody>
          <a:bodyPr>
            <a:normAutofit/>
          </a:bodyPr>
          <a:lstStyle/>
          <a:p>
            <a:r>
              <a:rPr lang="en-US" sz="2400" dirty="0" smtClean="0"/>
              <a:t>Decreasing revenues in EMS and continued funding of the fourth emergency crew added in </a:t>
            </a:r>
            <a:r>
              <a:rPr lang="en-US" sz="2400" dirty="0" err="1" smtClean="0"/>
              <a:t>Fy</a:t>
            </a:r>
            <a:r>
              <a:rPr lang="en-US" sz="2400" dirty="0" smtClean="0"/>
              <a:t> 11-12</a:t>
            </a:r>
          </a:p>
          <a:p>
            <a:r>
              <a:rPr lang="en-US" sz="2400" dirty="0" smtClean="0"/>
              <a:t>Decreasing revenues in EMS transfers seeing a reversal of the trend where transfer revenues help offset the cost of emergency services</a:t>
            </a:r>
          </a:p>
          <a:p>
            <a:r>
              <a:rPr lang="en-US" sz="2400" dirty="0" smtClean="0"/>
              <a:t>Decreased revenues/activity at the weigh station </a:t>
            </a:r>
          </a:p>
          <a:p>
            <a:r>
              <a:rPr lang="en-US" sz="2400" dirty="0" smtClean="0"/>
              <a:t>The above resulting in an increased use of tax revenue to fund EMS and the Road and Bridge Fund</a:t>
            </a:r>
          </a:p>
          <a:p>
            <a:r>
              <a:rPr lang="en-US" sz="2400" dirty="0" smtClean="0"/>
              <a:t>Operating costs of $600,000 for Road and Bridge have not been built into the tax rate, but have previously been funded thru Fund Balance</a:t>
            </a:r>
          </a:p>
          <a:p>
            <a:r>
              <a:rPr lang="en-US" sz="2400" dirty="0"/>
              <a:t>Equipment replacement is not part of the tax rate, but has historically been funded from Fund Balance (Public Safety Vehicles, </a:t>
            </a:r>
            <a:r>
              <a:rPr lang="en-US" sz="2400" dirty="0" err="1"/>
              <a:t>etc</a:t>
            </a:r>
            <a:r>
              <a:rPr lang="en-US" dirty="0"/>
              <a: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7D1976F-472D-43E3-A4AD-0DF0061671D1}" type="slidenum">
              <a:rPr lang="en-US" smtClean="0"/>
              <a:t>4</a:t>
            </a:fld>
            <a:endParaRPr lang="en-US"/>
          </a:p>
        </p:txBody>
      </p:sp>
    </p:spTree>
    <p:extLst>
      <p:ext uri="{BB962C8B-B14F-4D97-AF65-F5344CB8AC3E}">
        <p14:creationId xmlns:p14="http://schemas.microsoft.com/office/powerpoint/2010/main" val="3143213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a:bodyPr>
          <a:lstStyle/>
          <a:p>
            <a:r>
              <a:rPr lang="en-US" sz="2800" dirty="0" smtClean="0"/>
              <a:t>Challenges</a:t>
            </a:r>
            <a:endParaRPr lang="en-US" sz="2800" dirty="0"/>
          </a:p>
        </p:txBody>
      </p:sp>
      <p:sp>
        <p:nvSpPr>
          <p:cNvPr id="3" name="Content Placeholder 2"/>
          <p:cNvSpPr>
            <a:spLocks noGrp="1"/>
          </p:cNvSpPr>
          <p:nvPr>
            <p:ph idx="1"/>
          </p:nvPr>
        </p:nvSpPr>
        <p:spPr>
          <a:xfrm>
            <a:off x="457200" y="1066800"/>
            <a:ext cx="8229600" cy="5257800"/>
          </a:xfrm>
        </p:spPr>
        <p:txBody>
          <a:bodyPr>
            <a:normAutofit lnSpcReduction="10000"/>
          </a:bodyPr>
          <a:lstStyle/>
          <a:p>
            <a:r>
              <a:rPr lang="en-US" sz="2400" dirty="0" smtClean="0"/>
              <a:t>The new jail is expected to come on-line in April, 2014. This budget adds an additional 7 jailers, an IT employee and includes additional funds for meals, medical costs and insurance costs for the new facility at an budgeted cost of $225,000 for a 6 six month period.  This cost is recurring and will be double this amount next year.</a:t>
            </a:r>
          </a:p>
          <a:p>
            <a:r>
              <a:rPr lang="en-US" sz="2400" dirty="0"/>
              <a:t> </a:t>
            </a:r>
            <a:r>
              <a:rPr lang="en-US" sz="2400" dirty="0" smtClean="0"/>
              <a:t>The request submitted was for 13 jailers </a:t>
            </a:r>
            <a:r>
              <a:rPr lang="en-US" sz="2400" dirty="0"/>
              <a:t>at an estimated cost of $</a:t>
            </a:r>
            <a:r>
              <a:rPr lang="en-US" sz="2400" dirty="0" smtClean="0"/>
              <a:t>528,000. </a:t>
            </a:r>
          </a:p>
          <a:p>
            <a:r>
              <a:rPr lang="en-US" sz="2400" dirty="0"/>
              <a:t>The State </a:t>
            </a:r>
            <a:r>
              <a:rPr lang="en-US" sz="2400" dirty="0" smtClean="0"/>
              <a:t>mandated  </a:t>
            </a:r>
            <a:r>
              <a:rPr lang="en-US" sz="2400" dirty="0"/>
              <a:t>a change related to information that must be provided related to Criminal District Attorney </a:t>
            </a:r>
            <a:r>
              <a:rPr lang="en-US" sz="2400" dirty="0" smtClean="0"/>
              <a:t>operations, resulting in funding of an Investigator from General Fund and an additional employee funded thru the Pretrail Intervention Fund, a discretionary fund of the Criminal District Attorney</a:t>
            </a:r>
            <a:endParaRPr lang="en-US" sz="2400"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7D1976F-472D-43E3-A4AD-0DF0061671D1}" type="slidenum">
              <a:rPr lang="en-US" smtClean="0"/>
              <a:t>5</a:t>
            </a:fld>
            <a:endParaRPr lang="en-US"/>
          </a:p>
        </p:txBody>
      </p:sp>
    </p:spTree>
    <p:extLst>
      <p:ext uri="{BB962C8B-B14F-4D97-AF65-F5344CB8AC3E}">
        <p14:creationId xmlns:p14="http://schemas.microsoft.com/office/powerpoint/2010/main" val="3502522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r>
              <a:rPr lang="en-US" sz="2800" dirty="0" smtClean="0"/>
              <a:t>Tax Rate Calculation Information</a:t>
            </a:r>
            <a:endParaRPr lang="en-US" sz="2800" dirty="0"/>
          </a:p>
        </p:txBody>
      </p:sp>
      <p:sp>
        <p:nvSpPr>
          <p:cNvPr id="3" name="Content Placeholder 2"/>
          <p:cNvSpPr>
            <a:spLocks noGrp="1"/>
          </p:cNvSpPr>
          <p:nvPr>
            <p:ph idx="1"/>
          </p:nvPr>
        </p:nvSpPr>
        <p:spPr>
          <a:xfrm>
            <a:off x="457200" y="914400"/>
            <a:ext cx="8229600" cy="5486400"/>
          </a:xfrm>
        </p:spPr>
        <p:txBody>
          <a:bodyPr>
            <a:normAutofit fontScale="85000" lnSpcReduction="20000"/>
          </a:bodyPr>
          <a:lstStyle/>
          <a:p>
            <a:r>
              <a:rPr lang="en-US" dirty="0" smtClean="0"/>
              <a:t> Current Tax Rate                                      $0.6355                                                                            </a:t>
            </a:r>
          </a:p>
          <a:p>
            <a:endParaRPr lang="en-US" dirty="0" smtClean="0"/>
          </a:p>
          <a:p>
            <a:r>
              <a:rPr lang="en-US" dirty="0" smtClean="0"/>
              <a:t> Effective </a:t>
            </a:r>
            <a:r>
              <a:rPr lang="en-US" dirty="0"/>
              <a:t>Tax </a:t>
            </a:r>
            <a:r>
              <a:rPr lang="en-US" dirty="0" smtClean="0"/>
              <a:t>Rate                                      $0.6578</a:t>
            </a:r>
          </a:p>
          <a:p>
            <a:endParaRPr lang="en-US" dirty="0"/>
          </a:p>
          <a:p>
            <a:r>
              <a:rPr lang="en-US" dirty="0"/>
              <a:t> Roll Back </a:t>
            </a:r>
            <a:r>
              <a:rPr lang="en-US" dirty="0" smtClean="0"/>
              <a:t>Rate                                            $0.7095</a:t>
            </a:r>
          </a:p>
          <a:p>
            <a:endParaRPr lang="en-US" dirty="0"/>
          </a:p>
          <a:p>
            <a:r>
              <a:rPr lang="en-US" dirty="0"/>
              <a:t> </a:t>
            </a:r>
            <a:r>
              <a:rPr lang="en-US" dirty="0" smtClean="0"/>
              <a:t>Adopted </a:t>
            </a:r>
            <a:r>
              <a:rPr lang="en-US" dirty="0"/>
              <a:t>rate for FY </a:t>
            </a:r>
            <a:r>
              <a:rPr lang="en-US" dirty="0" smtClean="0"/>
              <a:t>2013-2014                 $.6778</a:t>
            </a:r>
          </a:p>
          <a:p>
            <a:endParaRPr lang="en-US" dirty="0"/>
          </a:p>
          <a:p>
            <a:r>
              <a:rPr lang="en-US" dirty="0" smtClean="0"/>
              <a:t>Projected revenues is at a 96% collection rate for budgeting purposes.  </a:t>
            </a:r>
          </a:p>
          <a:p>
            <a:r>
              <a:rPr lang="en-US" dirty="0" smtClean="0"/>
              <a:t>The adopted tax rate will allow for funding of jail costs next year at the same staffing and estimated inmate count as proposed for this year (7 additional jailers funded in Fy 13-14 for 50% of the year) </a:t>
            </a:r>
          </a:p>
          <a:p>
            <a:r>
              <a:rPr lang="en-US" dirty="0" smtClean="0"/>
              <a:t>What this rate does not cover is the $600,000 on-going costs that is funded from a General Fund –Fund Balance transfer each year</a:t>
            </a:r>
          </a:p>
          <a:p>
            <a:endParaRPr lang="en-US" dirty="0" smtClean="0"/>
          </a:p>
        </p:txBody>
      </p:sp>
      <p:sp>
        <p:nvSpPr>
          <p:cNvPr id="4" name="Slide Number Placeholder 3"/>
          <p:cNvSpPr>
            <a:spLocks noGrp="1"/>
          </p:cNvSpPr>
          <p:nvPr>
            <p:ph type="sldNum" sz="quarter" idx="12"/>
          </p:nvPr>
        </p:nvSpPr>
        <p:spPr/>
        <p:txBody>
          <a:bodyPr/>
          <a:lstStyle/>
          <a:p>
            <a:fld id="{C7D1976F-472D-43E3-A4AD-0DF0061671D1}" type="slidenum">
              <a:rPr lang="en-US" smtClean="0"/>
              <a:t>6</a:t>
            </a:fld>
            <a:endParaRPr lang="en-US"/>
          </a:p>
        </p:txBody>
      </p:sp>
    </p:spTree>
    <p:extLst>
      <p:ext uri="{BB962C8B-B14F-4D97-AF65-F5344CB8AC3E}">
        <p14:creationId xmlns:p14="http://schemas.microsoft.com/office/powerpoint/2010/main" val="1868667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
            </a:r>
            <a:br>
              <a:rPr lang="en-US" dirty="0" smtClean="0"/>
            </a:br>
            <a:r>
              <a:rPr lang="en-US" sz="3100" dirty="0" smtClean="0"/>
              <a:t>Budget</a:t>
            </a: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6284459"/>
              </p:ext>
            </p:extLst>
          </p:nvPr>
        </p:nvGraphicFramePr>
        <p:xfrm>
          <a:off x="304802" y="838201"/>
          <a:ext cx="8229598" cy="5054074"/>
        </p:xfrm>
        <a:graphic>
          <a:graphicData uri="http://schemas.openxmlformats.org/drawingml/2006/table">
            <a:tbl>
              <a:tblPr>
                <a:tableStyleId>{5C22544A-7EE6-4342-B048-85BDC9FD1C3A}</a:tableStyleId>
              </a:tblPr>
              <a:tblGrid>
                <a:gridCol w="152398"/>
                <a:gridCol w="1574661"/>
                <a:gridCol w="403629"/>
                <a:gridCol w="1117739"/>
                <a:gridCol w="1247696"/>
                <a:gridCol w="1247696"/>
                <a:gridCol w="1236161"/>
                <a:gridCol w="1249618"/>
              </a:tblGrid>
              <a:tr h="446001">
                <a:tc>
                  <a:txBody>
                    <a:bodyPr/>
                    <a:lstStyle/>
                    <a:p>
                      <a:pPr algn="l" fontAlgn="b"/>
                      <a:endParaRPr lang="en-US" sz="400" b="0" i="0" u="none" strike="noStrike" dirty="0">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dirty="0">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200" b="0" i="0" u="none" strike="noStrike">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200" b="0" i="1"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rPr>
                        <a:t>Ad Valorem History</a:t>
                      </a:r>
                      <a:endParaRPr lang="en-US" sz="1600" b="0" i="1" u="none" strike="noStrike" dirty="0" smtClean="0">
                        <a:effectLst/>
                        <a:latin typeface="Times New Roman"/>
                      </a:endParaRPr>
                    </a:p>
                    <a:p>
                      <a:pPr algn="ctr" fontAlgn="b"/>
                      <a:endParaRPr lang="en-US" sz="1200" b="0" i="1"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b"/>
                      <a:endParaRPr lang="en-US" sz="1200" b="0" i="1"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200" b="0" i="1"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200" b="0" i="1"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5822">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Budget</a:t>
                      </a:r>
                      <a:endParaRPr lang="en-US" sz="1000" b="1"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Estimated</a:t>
                      </a:r>
                      <a:endParaRPr lang="en-US" sz="1000" b="1"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Original Budget</a:t>
                      </a:r>
                      <a:endParaRPr lang="en-US" sz="1000" b="1"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1"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1"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9286">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a:effectLst/>
                        </a:rPr>
                        <a:t>Budget Year</a:t>
                      </a:r>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FY 2013-14</a:t>
                      </a:r>
                      <a:endParaRPr lang="en-US" sz="1000" b="1"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rPr>
                        <a:t>FY 2012-2013</a:t>
                      </a:r>
                      <a:endParaRPr lang="en-US" sz="1000" b="1"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rPr>
                        <a:t>FY 2012-2013</a:t>
                      </a:r>
                      <a:endParaRPr lang="en-US" sz="1000" b="1"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FY 2011-2012</a:t>
                      </a:r>
                      <a:endParaRPr lang="en-US" sz="1000" b="1"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FY 2010-2011</a:t>
                      </a:r>
                      <a:endParaRPr lang="en-US" sz="1000" b="1"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9286">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b="0" i="0" u="none" strike="noStrike" dirty="0" smtClean="0">
                          <a:effectLst/>
                          <a:latin typeface="Arial"/>
                        </a:rPr>
                        <a:t> </a:t>
                      </a:r>
                      <a:endParaRPr lang="en-US" sz="1000" b="0" i="0" u="none" strike="noStrike" dirty="0">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9870">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rPr>
                        <a:t>General Fund and Road and Bridge</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ctr" fontAlgn="b"/>
                      <a:r>
                        <a:rPr lang="en-US" sz="1000" u="none" strike="noStrike" dirty="0" smtClean="0">
                          <a:effectLst/>
                        </a:rPr>
                        <a:t>$           0.620900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a:t>
                      </a:r>
                      <a:r>
                        <a:rPr lang="en-US" sz="1000" u="none" strike="noStrike" dirty="0" smtClean="0">
                          <a:effectLst/>
                        </a:rPr>
                        <a:t>$            0.571200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0.571200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a:t>
                      </a:r>
                      <a:r>
                        <a:rPr lang="en-US" sz="1000" u="none" strike="noStrike" dirty="0" smtClean="0">
                          <a:effectLst/>
                        </a:rPr>
                        <a:t>0.539100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a:t>
                      </a:r>
                      <a:r>
                        <a:rPr lang="en-US" sz="1000" u="none" strike="noStrike" dirty="0" smtClean="0">
                          <a:effectLst/>
                        </a:rPr>
                        <a:t>0.548500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Debt Service Levy</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rPr>
                        <a:t> $           0.056900 </a:t>
                      </a:r>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0.064300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0.064300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0.014500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0.030800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Tax Rate per $100</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0.677800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0.635500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0.635500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0.553600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0.579300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1217">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rPr>
                        <a:t>Effective Rate Calculated</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ctr" fontAlgn="b"/>
                      <a:r>
                        <a:rPr lang="en-US" sz="1000" u="none" strike="noStrike" dirty="0">
                          <a:effectLst/>
                        </a:rPr>
                        <a:t> $           0.657800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0.551200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0.551200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0.553600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0.057930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75251">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Assessed Valuation</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rPr>
                        <a:t> $   2,161,732,511 </a:t>
                      </a:r>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2,060,416,545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2,074,289,470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2,027,809,234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1,922,953,971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8410">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Freeze Taxable Value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kern="0" baseline="0" dirty="0">
                          <a:effectLst/>
                        </a:rPr>
                        <a:t> </a:t>
                      </a:r>
                      <a:r>
                        <a:rPr lang="en-US" sz="1000" u="sng" strike="noStrike" kern="0" baseline="0" dirty="0">
                          <a:effectLst/>
                        </a:rPr>
                        <a:t>$      407,638,302 </a:t>
                      </a:r>
                      <a:endParaRPr lang="en-US" sz="1000" b="0" i="0" u="sng" strike="noStrike" kern="0" baseline="0"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sng" strike="noStrike" kern="0" baseline="0" dirty="0">
                          <a:effectLst/>
                        </a:rPr>
                        <a:t> $       386,123,600 </a:t>
                      </a:r>
                      <a:endParaRPr lang="en-US" sz="1000" b="0" i="0" u="sng" strike="noStrike" kern="0" baseline="0"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kern="0" baseline="0" dirty="0">
                          <a:effectLst/>
                        </a:rPr>
                        <a:t> </a:t>
                      </a:r>
                      <a:r>
                        <a:rPr lang="en-US" sz="1000" u="sng" strike="noStrike" kern="0" baseline="0" dirty="0">
                          <a:effectLst/>
                        </a:rPr>
                        <a:t>$       384,700,791 </a:t>
                      </a:r>
                      <a:endParaRPr lang="en-US" sz="1000" b="0" i="0" u="sng" strike="noStrike" kern="0" baseline="0"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kern="0" baseline="0" dirty="0">
                          <a:effectLst/>
                        </a:rPr>
                        <a:t> </a:t>
                      </a:r>
                      <a:r>
                        <a:rPr lang="en-US" sz="1000" u="sng" strike="noStrike" kern="0" baseline="0" dirty="0">
                          <a:effectLst/>
                        </a:rPr>
                        <a:t>$       369,272,145 </a:t>
                      </a:r>
                      <a:endParaRPr lang="en-US" sz="1000" b="0" i="0" u="sng" strike="noStrike" kern="0" baseline="0"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kern="0" baseline="0" dirty="0">
                          <a:effectLst/>
                        </a:rPr>
                        <a:t> </a:t>
                      </a:r>
                      <a:r>
                        <a:rPr lang="en-US" sz="1000" u="sng" strike="noStrike" kern="0" baseline="0" dirty="0">
                          <a:effectLst/>
                        </a:rPr>
                        <a:t>$       339,607,905 </a:t>
                      </a:r>
                      <a:endParaRPr lang="en-US" sz="1000" b="0" i="0" u="sng" strike="noStrike" kern="0" baseline="0"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Total Assessed value</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2,569,370,813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2,446,540,145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2,458,990,261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2,397,081,379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2,262,561,876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dirty="0">
                          <a:effectLst/>
                        </a:rPr>
                        <a:t>Tax Levy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16,604,466 </a:t>
                      </a:r>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14,921,452 </a:t>
                      </a:r>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14,991,710 </a:t>
                      </a:r>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12,943,834 </a:t>
                      </a:r>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12,780,350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8554">
                <a:tc>
                  <a:txBody>
                    <a:bodyPr/>
                    <a:lstStyle/>
                    <a:p>
                      <a:pPr algn="l" fontAlgn="b"/>
                      <a:endParaRPr lang="en-US" sz="1000" b="0" i="0" u="none" strike="noStrike">
                        <a:solidFill>
                          <a:srgbClr val="0000FF"/>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solidFill>
                          <a:srgbClr val="0000FF"/>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solidFill>
                          <a:srgbClr val="0000FF"/>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solidFill>
                          <a:srgbClr val="339933"/>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rPr>
                        <a:t>Current Taxes Collected</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ctr" fontAlgn="b"/>
                      <a:r>
                        <a:rPr lang="en-US" sz="1000" u="none" strike="noStrike" dirty="0">
                          <a:effectLst/>
                        </a:rPr>
                        <a:t> $     15,940,287 </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14,500,000 </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14,392,042 </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12,480,811 </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      12,566,742 </a:t>
                      </a:r>
                      <a:endParaRPr lang="en-US" sz="1000" b="1" i="0" u="none" strike="noStrike" dirty="0">
                        <a:solidFill>
                          <a:srgbClr val="366092"/>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1" i="0" u="none" strike="noStrike">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1" i="0" u="none" strike="noStrike" dirty="0">
                        <a:solidFill>
                          <a:srgbClr val="366092"/>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solidFill>
                          <a:srgbClr val="339933"/>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a:effectLst/>
                        </a:rPr>
                        <a:t>Percent of Levy Collected</a:t>
                      </a:r>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ctr" fontAlgn="b"/>
                      <a:r>
                        <a:rPr lang="en-US" sz="1000" u="none" strike="noStrike" dirty="0">
                          <a:effectLst/>
                        </a:rPr>
                        <a:t>96.00%</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97.00%</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96.00%</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96.00%</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98.00%</a:t>
                      </a:r>
                      <a:endParaRPr lang="en-US" sz="1000" b="1" i="0" u="none" strike="noStrike" dirty="0">
                        <a:solidFill>
                          <a:srgbClr val="366092"/>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4809">
                <a:tc>
                  <a:txBody>
                    <a:bodyPr/>
                    <a:lstStyle/>
                    <a:p>
                      <a:pPr algn="l" fontAlgn="b"/>
                      <a:endParaRPr lang="en-US" sz="1000" b="0" i="0" u="none" strike="noStrike" dirty="0">
                        <a:solidFill>
                          <a:srgbClr val="339933"/>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fontAlgn="b"/>
                      <a:r>
                        <a:rPr lang="en-US" sz="900" u="none" strike="noStrike" dirty="0">
                          <a:effectLst/>
                        </a:rPr>
                        <a:t>Total Current &amp; Delinquent Taxes </a:t>
                      </a:r>
                      <a:r>
                        <a:rPr lang="en-US" sz="900" u="none" strike="noStrike" dirty="0" smtClean="0">
                          <a:effectLst/>
                        </a:rPr>
                        <a:t>Collected</a:t>
                      </a:r>
                      <a:r>
                        <a:rPr lang="en-US" sz="1000" u="none" strike="noStrike" dirty="0" smtClean="0">
                          <a:effectLst/>
                        </a:rPr>
                        <a:t>$     16,180,287 </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p>
                      <a:pPr algn="ctr" fontAlgn="b"/>
                      <a:r>
                        <a:rPr lang="en-US" sz="1000" u="none" strike="noStrike" dirty="0">
                          <a:effectLst/>
                        </a:rPr>
                        <a:t> </a:t>
                      </a:r>
                      <a:r>
                        <a:rPr lang="en-US" sz="1000" u="none" strike="noStrike" dirty="0" smtClean="0">
                          <a:effectLst/>
                        </a:rPr>
                        <a:t>$      14,790,000 </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a:t>
                      </a:r>
                      <a:r>
                        <a:rPr lang="en-US" sz="1000" u="none" strike="noStrike" dirty="0" smtClean="0">
                          <a:effectLst/>
                        </a:rPr>
                        <a:t>$      14,612,042 </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a:t>
                      </a:r>
                      <a:r>
                        <a:rPr lang="en-US" sz="1000" u="none" strike="noStrike" dirty="0" smtClean="0">
                          <a:effectLst/>
                        </a:rPr>
                        <a:t>$      12,693,759 </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 </a:t>
                      </a:r>
                      <a:r>
                        <a:rPr lang="en-US" sz="1000" u="none" strike="noStrike" dirty="0" smtClean="0">
                          <a:effectLst/>
                        </a:rPr>
                        <a:t>$      12,731,288</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22964">
                <a:tc>
                  <a:txBody>
                    <a:bodyPr/>
                    <a:lstStyle/>
                    <a:p>
                      <a:pPr algn="l" fontAlgn="b"/>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a:effectLst/>
                        </a:rPr>
                        <a:t>Percent of Total Levy</a:t>
                      </a:r>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97.45%</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99.12%</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97.47%</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98.07%</a:t>
                      </a:r>
                      <a:endParaRPr lang="en-US" sz="1000" b="1" i="0" u="none" strike="noStrike" dirty="0">
                        <a:solidFill>
                          <a:srgbClr val="4F81BD"/>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rPr>
                        <a:t>99.62%</a:t>
                      </a:r>
                      <a:endParaRPr lang="en-US" sz="1000" b="0" i="0" u="none" strike="noStrike" dirty="0">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Slide Number Placeholder 2"/>
          <p:cNvSpPr>
            <a:spLocks noGrp="1"/>
          </p:cNvSpPr>
          <p:nvPr>
            <p:ph type="sldNum" sz="quarter" idx="12"/>
          </p:nvPr>
        </p:nvSpPr>
        <p:spPr/>
        <p:txBody>
          <a:bodyPr/>
          <a:lstStyle/>
          <a:p>
            <a:fld id="{C7D1976F-472D-43E3-A4AD-0DF0061671D1}" type="slidenum">
              <a:rPr lang="en-US" smtClean="0"/>
              <a:t>7</a:t>
            </a:fld>
            <a:endParaRPr lang="en-US" dirty="0"/>
          </a:p>
        </p:txBody>
      </p:sp>
    </p:spTree>
    <p:extLst>
      <p:ext uri="{BB962C8B-B14F-4D97-AF65-F5344CB8AC3E}">
        <p14:creationId xmlns:p14="http://schemas.microsoft.com/office/powerpoint/2010/main" val="3655074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r>
              <a:rPr lang="en-US" sz="2800" dirty="0" smtClean="0"/>
              <a:t>Budget Changes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7520251"/>
              </p:ext>
            </p:extLst>
          </p:nvPr>
        </p:nvGraphicFramePr>
        <p:xfrm>
          <a:off x="304800" y="914401"/>
          <a:ext cx="8686800" cy="5569496"/>
        </p:xfrm>
        <a:graphic>
          <a:graphicData uri="http://schemas.openxmlformats.org/drawingml/2006/table">
            <a:tbl>
              <a:tblPr>
                <a:tableStyleId>{5C22544A-7EE6-4342-B048-85BDC9FD1C3A}</a:tableStyleId>
              </a:tblPr>
              <a:tblGrid>
                <a:gridCol w="1900570"/>
                <a:gridCol w="101557"/>
                <a:gridCol w="206742"/>
                <a:gridCol w="3079359"/>
                <a:gridCol w="768933"/>
                <a:gridCol w="986555"/>
                <a:gridCol w="652868"/>
                <a:gridCol w="990216"/>
              </a:tblGrid>
              <a:tr h="357632">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General Fund</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Road &amp; Bridge Fund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EMS Fund</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Total</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37587">
                <a:tc>
                  <a:txBody>
                    <a:bodyPr/>
                    <a:lstStyle/>
                    <a:p>
                      <a:pPr algn="l" fontAlgn="b"/>
                      <a:r>
                        <a:rPr lang="en-US" sz="1000" u="sng" strike="noStrike" dirty="0">
                          <a:effectLst/>
                          <a:latin typeface="+mn-lt"/>
                        </a:rPr>
                        <a:t>On-Going</a:t>
                      </a:r>
                      <a:endParaRPr lang="en-US" sz="1000" b="1" i="0" u="sng"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6771">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Maintain benefits at the same level</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a:effectLst/>
                          <a:latin typeface="+mn-lt"/>
                        </a:rPr>
                        <a:t> $  100,186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13,264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a:effectLst/>
                          <a:latin typeface="+mn-lt"/>
                        </a:rPr>
                        <a:t> $ 13,619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       127,069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37587">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Adjustment to Pay (3%)</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a:effectLst/>
                          <a:latin typeface="+mn-lt"/>
                        </a:rPr>
                        <a:t>     237,245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49,092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a:effectLst/>
                          <a:latin typeface="+mn-lt"/>
                        </a:rPr>
                        <a:t>    65,295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351,632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smtClean="0">
                          <a:effectLst/>
                          <a:latin typeface="+mn-lt"/>
                        </a:rPr>
                        <a:t>Transfer to  Legislative </a:t>
                      </a:r>
                      <a:r>
                        <a:rPr lang="en-US" sz="1000" u="none" strike="noStrike" dirty="0">
                          <a:effectLst/>
                          <a:latin typeface="+mn-lt"/>
                        </a:rPr>
                        <a:t>Fund - </a:t>
                      </a:r>
                      <a:r>
                        <a:rPr lang="en-US" sz="1000" u="none" strike="noStrike" dirty="0" smtClean="0">
                          <a:effectLst/>
                          <a:latin typeface="+mn-lt"/>
                        </a:rPr>
                        <a:t>Supplement </a:t>
                      </a:r>
                      <a:r>
                        <a:rPr lang="en-US" sz="1000" u="none" strike="noStrike" dirty="0">
                          <a:effectLst/>
                          <a:latin typeface="+mn-lt"/>
                        </a:rPr>
                        <a:t>Courthouse Security</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a:effectLst/>
                          <a:latin typeface="+mn-lt"/>
                        </a:rPr>
                        <a:t>        14,507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14,507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Additional Courthouse Security  - Bailiffs (Courts)</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a:effectLst/>
                          <a:latin typeface="+mn-lt"/>
                        </a:rPr>
                        <a:t>        12,268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12,268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Central Appraisal District  Operations Increase</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dirty="0">
                          <a:effectLst/>
                          <a:latin typeface="+mn-lt"/>
                        </a:rPr>
                        <a:t>        42,546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42,546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Central Dispatch Operations Increase</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a:effectLst/>
                          <a:latin typeface="+mn-lt"/>
                        </a:rPr>
                        <a:t>          5,585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5,585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Software Maintenance Odyssey &amp; Cisco Increase</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a:effectLst/>
                          <a:latin typeface="+mn-lt"/>
                        </a:rPr>
                        <a:t>        15,002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15,002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Software Maintenance Dynamics Increase</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a:effectLst/>
                          <a:latin typeface="+mn-lt"/>
                        </a:rPr>
                        <a:t>        15,000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15,000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County Court at Law Judge Salary(state mandate)</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dirty="0">
                          <a:effectLst/>
                          <a:latin typeface="+mn-lt"/>
                        </a:rPr>
                        <a:t>        10,376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10,376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Additional Full Time  IT Employee  (assigned to Jail)</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dirty="0">
                          <a:effectLst/>
                          <a:latin typeface="+mn-lt"/>
                        </a:rPr>
                        <a:t>        29,863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a:t>
                      </a:r>
                      <a:r>
                        <a:rPr lang="en-US" sz="1000" u="none" strike="noStrike" dirty="0" smtClean="0">
                          <a:effectLst/>
                          <a:latin typeface="+mn-lt"/>
                        </a:rPr>
                        <a:t>  </a:t>
                      </a:r>
                      <a:r>
                        <a:rPr lang="en-US" sz="1000" u="none" strike="noStrike" dirty="0">
                          <a:effectLst/>
                          <a:latin typeface="+mn-lt"/>
                        </a:rPr>
                        <a:t>29,863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0298">
                <a:tc gridSpan="2">
                  <a:txBody>
                    <a:bodyPr/>
                    <a:lstStyle/>
                    <a:p>
                      <a:pPr algn="l" fontAlgn="b"/>
                      <a:r>
                        <a:rPr lang="en-US" sz="1000" u="none" strike="noStrike">
                          <a:effectLst/>
                          <a:latin typeface="+mn-lt"/>
                        </a:rPr>
                        <a:t>32010-Criminal District Attorney</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l" fontAlgn="b"/>
                      <a:r>
                        <a:rPr lang="en-US" sz="1000" u="none" strike="noStrike" dirty="0">
                          <a:effectLst/>
                          <a:latin typeface="+mn-lt"/>
                        </a:rPr>
                        <a:t>Create position-Investigator I - Discovery</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dirty="0">
                          <a:effectLst/>
                          <a:latin typeface="+mn-lt"/>
                        </a:rPr>
                        <a:t>        61,580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a:t>
                      </a:r>
                      <a:endParaRPr lang="en-US" sz="1000" u="none" strike="noStrike" dirty="0" smtClean="0">
                        <a:effectLst/>
                        <a:latin typeface="+mn-lt"/>
                      </a:endParaRPr>
                    </a:p>
                    <a:p>
                      <a:pPr algn="r" fontAlgn="b"/>
                      <a:endParaRPr lang="en-US" sz="1000" u="none" strike="noStrike" dirty="0" smtClean="0">
                        <a:effectLst/>
                        <a:latin typeface="+mn-lt"/>
                      </a:endParaRPr>
                    </a:p>
                    <a:p>
                      <a:pPr algn="r" fontAlgn="b"/>
                      <a:r>
                        <a:rPr lang="en-US" sz="1000" u="none" strike="noStrike" dirty="0" smtClean="0">
                          <a:effectLst/>
                          <a:latin typeface="+mn-lt"/>
                        </a:rPr>
                        <a:t>61,580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1000" u="none" strike="noStrike" dirty="0">
                          <a:effectLst/>
                          <a:latin typeface="+mn-lt"/>
                        </a:rPr>
                        <a:t>Increase to Office Supplies</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dirty="0">
                          <a:effectLst/>
                          <a:latin typeface="+mn-lt"/>
                        </a:rPr>
                        <a:t>          3,000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3,000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gridSpan="2">
                  <a:txBody>
                    <a:bodyPr/>
                    <a:lstStyle/>
                    <a:p>
                      <a:pPr algn="l" fontAlgn="b"/>
                      <a:r>
                        <a:rPr lang="en-US" sz="1000" b="0" i="0" u="none" strike="noStrike" dirty="0" smtClean="0">
                          <a:effectLst/>
                          <a:latin typeface="+mn-lt"/>
                        </a:rPr>
                        <a:t>30030-12</a:t>
                      </a:r>
                      <a:r>
                        <a:rPr lang="en-US" sz="1000" b="0" i="0" u="none" strike="noStrike" baseline="30000" dirty="0" smtClean="0">
                          <a:effectLst/>
                          <a:latin typeface="+mn-lt"/>
                        </a:rPr>
                        <a:t>th</a:t>
                      </a:r>
                      <a:r>
                        <a:rPr lang="en-US" sz="1000" b="0" i="0" u="none" strike="noStrike" dirty="0" smtClean="0">
                          <a:effectLst/>
                          <a:latin typeface="+mn-lt"/>
                        </a:rPr>
                        <a:t> Judicial District</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l" fontAlgn="b"/>
                      <a:r>
                        <a:rPr lang="en-US" sz="1000" b="0" i="0" u="none" strike="noStrike" dirty="0" smtClean="0">
                          <a:effectLst/>
                          <a:latin typeface="+mn-lt"/>
                        </a:rPr>
                        <a:t>Court Reporter Salary Change</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dirty="0" smtClean="0">
                          <a:effectLst/>
                          <a:latin typeface="+mn-lt"/>
                        </a:rPr>
                        <a:t>          8,425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a:t>
                      </a:r>
                      <a:r>
                        <a:rPr lang="en-US" sz="1000" u="none" strike="noStrike" dirty="0" smtClean="0">
                          <a:effectLst/>
                          <a:latin typeface="+mn-lt"/>
                        </a:rPr>
                        <a:t>8,425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gridSpan="2">
                  <a:txBody>
                    <a:bodyPr/>
                    <a:lstStyle/>
                    <a:p>
                      <a:pPr algn="l" fontAlgn="b"/>
                      <a:r>
                        <a:rPr lang="en-US" sz="1000" u="none" strike="noStrike" dirty="0">
                          <a:effectLst/>
                          <a:latin typeface="+mn-lt"/>
                        </a:rPr>
                        <a:t>46010-Emergency Management</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p>
                      <a:pPr algn="l" fontAlgn="b"/>
                      <a:r>
                        <a:rPr lang="en-US" sz="1000" u="none" strike="noStrike" dirty="0">
                          <a:effectLst/>
                          <a:latin typeface="+mn-lt"/>
                        </a:rPr>
                        <a:t>CERT Program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dirty="0">
                          <a:effectLst/>
                          <a:latin typeface="+mn-lt"/>
                        </a:rPr>
                        <a:t>          6,000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6,000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0239">
                <a:tc>
                  <a:txBody>
                    <a:bodyPr/>
                    <a:lstStyle/>
                    <a:p>
                      <a:pPr algn="l" fontAlgn="b"/>
                      <a:r>
                        <a:rPr lang="en-US" sz="1000" u="none" strike="noStrike" dirty="0" smtClean="0">
                          <a:effectLst/>
                          <a:latin typeface="+mn-lt"/>
                        </a:rPr>
                        <a:t>44030-Constable </a:t>
                      </a:r>
                      <a:r>
                        <a:rPr lang="en-US" sz="1000" u="none" strike="noStrike" dirty="0">
                          <a:effectLst/>
                          <a:latin typeface="+mn-lt"/>
                        </a:rPr>
                        <a:t>Precinct 3</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mn-lt"/>
                      </a:endParaRPr>
                    </a:p>
                  </a:txBody>
                  <a:tcPr marL="0" marR="0" marT="0" marB="0" anchor="b"/>
                </a:tc>
                <a:tc gridSpan="2">
                  <a:txBody>
                    <a:bodyPr/>
                    <a:lstStyle/>
                    <a:p>
                      <a:pPr algn="l" fontAlgn="b"/>
                      <a:r>
                        <a:rPr lang="en-US" sz="1000" u="none" strike="noStrike" dirty="0">
                          <a:effectLst/>
                          <a:latin typeface="+mn-lt"/>
                        </a:rPr>
                        <a:t>Mobile Radio</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dirty="0">
                          <a:effectLst/>
                          <a:latin typeface="+mn-lt"/>
                        </a:rPr>
                        <a:t>          2,875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000" u="none" strike="noStrike" dirty="0">
                          <a:effectLst/>
                          <a:latin typeface="+mn-lt"/>
                        </a:rPr>
                        <a:t>               2,875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3540">
                <a:tc>
                  <a:txBody>
                    <a:bodyPr/>
                    <a:lstStyle/>
                    <a:p>
                      <a:pPr algn="l" fontAlgn="b"/>
                      <a:r>
                        <a:rPr lang="en-US" sz="1000" u="none" strike="noStrike" dirty="0" smtClean="0">
                          <a:effectLst/>
                          <a:latin typeface="+mn-lt"/>
                        </a:rPr>
                        <a:t>44040-Constable </a:t>
                      </a:r>
                      <a:r>
                        <a:rPr lang="en-US" sz="1000" u="none" strike="noStrike" dirty="0">
                          <a:effectLst/>
                          <a:latin typeface="+mn-lt"/>
                        </a:rPr>
                        <a:t>Precinct 4</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1000" b="0" i="0" u="none" strike="noStrike" dirty="0">
                        <a:effectLst/>
                        <a:latin typeface="+mn-lt"/>
                      </a:endParaRPr>
                    </a:p>
                  </a:txBody>
                  <a:tcPr marL="0" marR="0" marT="0" marB="0" anchor="b"/>
                </a:tc>
                <a:tc gridSpan="2">
                  <a:txBody>
                    <a:bodyPr/>
                    <a:lstStyle/>
                    <a:p>
                      <a:pPr algn="l" fontAlgn="b"/>
                      <a:r>
                        <a:rPr lang="en-US" sz="1000" u="none" strike="noStrike" dirty="0">
                          <a:effectLst/>
                          <a:latin typeface="+mn-lt"/>
                        </a:rPr>
                        <a:t>Additional funds Constable Pool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b"/>
                      <a:r>
                        <a:rPr lang="en-US" sz="1000" u="none" strike="noStrike">
                          <a:effectLst/>
                          <a:latin typeface="+mn-lt"/>
                        </a:rPr>
                        <a:t>          8,727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a:effectLst/>
                          <a:latin typeface="+mn-lt"/>
                        </a:rPr>
                        <a:t>                          - </a:t>
                      </a:r>
                      <a:endParaRPr lang="en-US" sz="100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000" u="none" strike="noStrike" dirty="0">
                          <a:effectLst/>
                          <a:latin typeface="+mn-lt"/>
                        </a:rPr>
                        <a:t>                -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000" u="none" strike="noStrike">
                          <a:effectLst/>
                          <a:latin typeface="+mn-lt"/>
                        </a:rPr>
                        <a:t>               </a:t>
                      </a:r>
                      <a:r>
                        <a:rPr lang="en-US" sz="1000" u="none" strike="noStrike" smtClean="0">
                          <a:effectLst/>
                          <a:latin typeface="+mn-lt"/>
                        </a:rPr>
                        <a:t>       8,727 </a:t>
                      </a:r>
                      <a:endParaRPr lang="en-US" sz="100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Slide Number Placeholder 2"/>
          <p:cNvSpPr>
            <a:spLocks noGrp="1"/>
          </p:cNvSpPr>
          <p:nvPr>
            <p:ph type="sldNum" sz="quarter" idx="12"/>
          </p:nvPr>
        </p:nvSpPr>
        <p:spPr/>
        <p:txBody>
          <a:bodyPr/>
          <a:lstStyle/>
          <a:p>
            <a:fld id="{C7D1976F-472D-43E3-A4AD-0DF0061671D1}" type="slidenum">
              <a:rPr lang="en-US" smtClean="0"/>
              <a:t>8</a:t>
            </a:fld>
            <a:endParaRPr lang="en-US" dirty="0"/>
          </a:p>
        </p:txBody>
      </p:sp>
    </p:spTree>
    <p:extLst>
      <p:ext uri="{BB962C8B-B14F-4D97-AF65-F5344CB8AC3E}">
        <p14:creationId xmlns:p14="http://schemas.microsoft.com/office/powerpoint/2010/main" val="378748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dirty="0" smtClean="0"/>
              <a:t/>
            </a:r>
            <a:br>
              <a:rPr lang="en-US" dirty="0" smtClean="0"/>
            </a:br>
            <a:r>
              <a:rPr lang="en-US" sz="3100" dirty="0" smtClean="0"/>
              <a:t>Budget Changes continued</a:t>
            </a:r>
            <a:endParaRPr lang="en-US" sz="31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83975887"/>
              </p:ext>
            </p:extLst>
          </p:nvPr>
        </p:nvGraphicFramePr>
        <p:xfrm>
          <a:off x="228600" y="685800"/>
          <a:ext cx="8762999" cy="5867401"/>
        </p:xfrm>
        <a:graphic>
          <a:graphicData uri="http://schemas.openxmlformats.org/drawingml/2006/table">
            <a:tbl>
              <a:tblPr>
                <a:tableStyleId>{5C22544A-7EE6-4342-B048-85BDC9FD1C3A}</a:tableStyleId>
              </a:tblPr>
              <a:tblGrid>
                <a:gridCol w="1916300"/>
                <a:gridCol w="1268031"/>
                <a:gridCol w="219589"/>
                <a:gridCol w="2579676"/>
                <a:gridCol w="645804"/>
                <a:gridCol w="838200"/>
                <a:gridCol w="533552"/>
                <a:gridCol w="761847"/>
              </a:tblGrid>
              <a:tr h="322174">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General Fund</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Road &amp; Bridge Fund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EMS Fund</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Total</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Taser for Deputy Constable</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1,100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1,100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a:effectLst/>
                          <a:latin typeface="+mn-lt"/>
                        </a:rPr>
                        <a:t>Training for Constable Deputy</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200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200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Uniform for Constable Deputy</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175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175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APX 6000 Portable Radios (2)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6,023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6,023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Body Armor Vest (2) not covered by grant</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900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900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Additional Data Lines</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a:effectLst/>
                          <a:latin typeface="+mn-lt"/>
                        </a:rPr>
                        <a:t>             300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300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Increase to Uniforms Budget</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51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51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 Increase for Net Motion Software Licenses</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435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435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 Increase Software License MDT, ICS</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368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368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Increase for Citation and Warning Books</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350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a:effectLst/>
                          <a:latin typeface="+mn-lt"/>
                        </a:rPr>
                        <a:t>                  350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 Increase for Vehicle Repairs</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878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a:effectLst/>
                          <a:latin typeface="+mn-lt"/>
                        </a:rPr>
                        <a:t>                -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878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r>
                        <a:rPr lang="en-US" sz="950" u="none" strike="noStrike" dirty="0">
                          <a:effectLst/>
                          <a:latin typeface="+mn-lt"/>
                        </a:rPr>
                        <a:t> 41010-Sheriff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Vehicle Lease Program</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3,600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a:t>
                      </a:r>
                      <a:r>
                        <a:rPr lang="en-US" sz="950" u="none" strike="noStrike" dirty="0" smtClean="0">
                          <a:effectLst/>
                          <a:latin typeface="+mn-lt"/>
                        </a:rPr>
                        <a:t>3,600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b="0" i="0" u="none" strike="noStrike" dirty="0" smtClean="0">
                          <a:effectLst/>
                          <a:latin typeface="+mn-lt"/>
                        </a:rPr>
                        <a:t>Pay Increase</a:t>
                      </a:r>
                      <a:r>
                        <a:rPr lang="en-US" sz="950" b="0" i="0" u="none" strike="noStrike" baseline="0" dirty="0" smtClean="0">
                          <a:effectLst/>
                          <a:latin typeface="+mn-lt"/>
                        </a:rPr>
                        <a:t> for Sheriff</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b="0" i="0" u="none" strike="noStrike" dirty="0" smtClean="0">
                          <a:effectLst/>
                          <a:latin typeface="+mn-lt"/>
                        </a:rPr>
                        <a:t>2,305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smtClean="0">
                          <a:effectLst/>
                          <a:latin typeface="+mn-lt"/>
                        </a:rPr>
                        <a:t>2,305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r>
                        <a:rPr lang="en-US" sz="950" u="none" strike="noStrike" dirty="0">
                          <a:effectLst/>
                          <a:latin typeface="+mn-lt"/>
                        </a:rPr>
                        <a:t>50010-County Jail</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Addition of Jailers(7</a:t>
                      </a:r>
                      <a:r>
                        <a:rPr lang="en-US" sz="950" u="none" strike="noStrike" dirty="0" smtClean="0">
                          <a:effectLst/>
                          <a:latin typeface="+mn-lt"/>
                        </a:rPr>
                        <a:t>)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a:t>
                      </a:r>
                      <a:r>
                        <a:rPr lang="en-US" sz="950" u="none" strike="noStrike" dirty="0" smtClean="0">
                          <a:effectLst/>
                          <a:latin typeface="+mn-lt"/>
                        </a:rPr>
                        <a:t>   </a:t>
                      </a:r>
                      <a:r>
                        <a:rPr lang="en-US" sz="950" u="none" strike="noStrike" dirty="0">
                          <a:effectLst/>
                          <a:latin typeface="+mn-lt"/>
                        </a:rPr>
                        <a:t>144,753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a:t>
                      </a:r>
                      <a:r>
                        <a:rPr lang="en-US" sz="950" u="none" strike="noStrike" dirty="0" smtClean="0">
                          <a:effectLst/>
                          <a:latin typeface="+mn-lt"/>
                        </a:rPr>
                        <a:t>     </a:t>
                      </a:r>
                      <a:r>
                        <a:rPr lang="en-US" sz="950" u="none" strike="noStrike" dirty="0">
                          <a:effectLst/>
                          <a:latin typeface="+mn-lt"/>
                        </a:rPr>
                        <a:t>144,753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Medical Services Contract at Jail (Doctor) Increase</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a:effectLst/>
                          <a:latin typeface="+mn-lt"/>
                        </a:rPr>
                        <a:t>          4,800 </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4,800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Meals, supplies, inmate medical</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25,000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25,000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Insurance Costs related to New Jail</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none" strike="noStrike" dirty="0">
                          <a:effectLst/>
                          <a:latin typeface="+mn-lt"/>
                        </a:rPr>
                        <a:t>        30,000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none" strike="noStrike" dirty="0">
                          <a:effectLst/>
                          <a:latin typeface="+mn-lt"/>
                        </a:rPr>
                        <a:t>                -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u="none" strike="noStrike" dirty="0">
                          <a:effectLst/>
                          <a:latin typeface="+mn-lt"/>
                        </a:rPr>
                        <a:t>            30,000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0326">
                <a:tc>
                  <a:txBody>
                    <a:bodyPr/>
                    <a:lstStyle/>
                    <a:p>
                      <a:pPr algn="l" fontAlgn="b"/>
                      <a:r>
                        <a:rPr lang="en-US" sz="950" u="none" strike="noStrike">
                          <a:effectLst/>
                          <a:latin typeface="+mn-lt"/>
                        </a:rPr>
                        <a:t>61020-Planning &amp; Development</a:t>
                      </a:r>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b"/>
                      <a:r>
                        <a:rPr lang="en-US" sz="950" u="none" strike="noStrike" dirty="0">
                          <a:effectLst/>
                          <a:latin typeface="+mn-lt"/>
                        </a:rPr>
                        <a:t>Continue 2nd Environmental Investigator</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algn="r" fontAlgn="b"/>
                      <a:r>
                        <a:rPr lang="en-US" sz="950" u="sng" strike="noStrike" dirty="0">
                          <a:effectLst/>
                          <a:latin typeface="+mn-lt"/>
                        </a:rPr>
                        <a:t>        63,262 </a:t>
                      </a:r>
                      <a:endParaRPr lang="en-US" sz="950" b="0" i="0" u="sng"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sng" strike="noStrike" dirty="0">
                          <a:effectLst/>
                          <a:latin typeface="+mn-lt"/>
                        </a:rPr>
                        <a:t>                          - </a:t>
                      </a:r>
                      <a:endParaRPr lang="en-US" sz="950" b="0" i="0" u="sng"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u="sng" strike="noStrike" dirty="0">
                          <a:effectLst/>
                          <a:latin typeface="+mn-lt"/>
                        </a:rPr>
                        <a:t>                </a:t>
                      </a:r>
                      <a:r>
                        <a:rPr lang="en-US" sz="950" u="none" strike="noStrike" dirty="0">
                          <a:effectLst/>
                          <a:latin typeface="+mn-lt"/>
                        </a:rPr>
                        <a:t>- </a:t>
                      </a:r>
                      <a:endParaRPr lang="en-US" sz="950" b="0" i="0" u="none"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b="1" u="sng" strike="noStrike" dirty="0">
                          <a:effectLst/>
                          <a:latin typeface="+mn-lt"/>
                        </a:rPr>
                        <a:t>            63,262 </a:t>
                      </a:r>
                      <a:endParaRPr lang="en-US" sz="950" b="1" i="0" u="sng" strike="noStrike" dirty="0">
                        <a:effectLst/>
                        <a:latin typeface="+mn-lt"/>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9359">
                <a:tc>
                  <a:txBody>
                    <a:bodyPr/>
                    <a:lstStyle/>
                    <a:p>
                      <a:pPr algn="l" fontAlgn="b"/>
                      <a:endParaRPr lang="en-US" sz="9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950" b="0"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50" b="1" u="none" strike="noStrike" dirty="0">
                          <a:effectLst/>
                        </a:rPr>
                        <a:t> $  </a:t>
                      </a:r>
                      <a:r>
                        <a:rPr lang="en-US" sz="950" b="1" u="none" strike="noStrike" dirty="0" smtClean="0">
                          <a:effectLst/>
                        </a:rPr>
                        <a:t>857,685 </a:t>
                      </a:r>
                      <a:endParaRPr lang="en-US" sz="95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b="1" u="none" strike="noStrike" dirty="0">
                          <a:effectLst/>
                        </a:rPr>
                        <a:t> </a:t>
                      </a:r>
                      <a:r>
                        <a:rPr lang="en-US" sz="950" b="1" u="none" strike="noStrike" dirty="0" smtClean="0">
                          <a:effectLst/>
                        </a:rPr>
                        <a:t>$          62,356 </a:t>
                      </a:r>
                      <a:endParaRPr lang="en-US" sz="95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950" b="1" u="none" strike="noStrike" dirty="0">
                          <a:effectLst/>
                        </a:rPr>
                        <a:t> $ 78,914 </a:t>
                      </a:r>
                      <a:endParaRPr lang="en-US" sz="95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950" b="1" u="none" strike="noStrike" dirty="0">
                          <a:effectLst/>
                        </a:rPr>
                        <a:t> $       </a:t>
                      </a:r>
                      <a:r>
                        <a:rPr lang="en-US" sz="950" b="1" u="none" strike="noStrike" dirty="0" smtClean="0">
                          <a:effectLst/>
                        </a:rPr>
                        <a:t>998,955</a:t>
                      </a:r>
                      <a:endParaRPr lang="en-US" sz="950" b="1" i="0" u="none" strike="noStrike" dirty="0">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 name="Slide Number Placeholder 2"/>
          <p:cNvSpPr>
            <a:spLocks noGrp="1"/>
          </p:cNvSpPr>
          <p:nvPr>
            <p:ph type="sldNum" sz="quarter" idx="12"/>
          </p:nvPr>
        </p:nvSpPr>
        <p:spPr/>
        <p:txBody>
          <a:bodyPr/>
          <a:lstStyle/>
          <a:p>
            <a:fld id="{C7D1976F-472D-43E3-A4AD-0DF0061671D1}" type="slidenum">
              <a:rPr lang="en-US" smtClean="0"/>
              <a:t>9</a:t>
            </a:fld>
            <a:endParaRPr lang="en-US"/>
          </a:p>
        </p:txBody>
      </p:sp>
    </p:spTree>
    <p:extLst>
      <p:ext uri="{BB962C8B-B14F-4D97-AF65-F5344CB8AC3E}">
        <p14:creationId xmlns:p14="http://schemas.microsoft.com/office/powerpoint/2010/main" val="8907670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1789</TotalTime>
  <Words>2026</Words>
  <Application>Microsoft Office PowerPoint</Application>
  <PresentationFormat>On-screen Show (4:3)</PresentationFormat>
  <Paragraphs>564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Walker County Budget Overview</vt:lpstr>
      <vt:lpstr>  </vt:lpstr>
      <vt:lpstr> Fy 13-14 Budget</vt:lpstr>
      <vt:lpstr>Challenges</vt:lpstr>
      <vt:lpstr>Challenges</vt:lpstr>
      <vt:lpstr>Tax Rate Calculation Information</vt:lpstr>
      <vt:lpstr> Budget</vt:lpstr>
      <vt:lpstr>Budget Changes </vt:lpstr>
      <vt:lpstr> Budget Changes continued</vt:lpstr>
      <vt:lpstr>Budget Changes Continued</vt:lpstr>
      <vt:lpstr>Budget Changes continued</vt:lpstr>
      <vt:lpstr>Budget</vt:lpstr>
      <vt:lpstr>Budget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Workshop</dc:title>
  <dc:creator>pallen</dc:creator>
  <cp:lastModifiedBy>Shelly Owens</cp:lastModifiedBy>
  <cp:revision>58</cp:revision>
  <cp:lastPrinted>2014-02-26T15:21:48Z</cp:lastPrinted>
  <dcterms:created xsi:type="dcterms:W3CDTF">2013-07-08T13:14:36Z</dcterms:created>
  <dcterms:modified xsi:type="dcterms:W3CDTF">2014-02-26T17:40:22Z</dcterms:modified>
</cp:coreProperties>
</file>