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5"/>
  </p:notesMasterIdLst>
  <p:sldIdLst>
    <p:sldId id="256" r:id="rId2"/>
    <p:sldId id="274" r:id="rId3"/>
    <p:sldId id="273" r:id="rId4"/>
    <p:sldId id="257" r:id="rId5"/>
    <p:sldId id="258" r:id="rId6"/>
    <p:sldId id="265" r:id="rId7"/>
    <p:sldId id="268" r:id="rId8"/>
    <p:sldId id="269" r:id="rId9"/>
    <p:sldId id="270" r:id="rId10"/>
    <p:sldId id="271" r:id="rId11"/>
    <p:sldId id="275" r:id="rId12"/>
    <p:sldId id="272" r:id="rId13"/>
    <p:sldId id="264"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29" autoAdjust="0"/>
  </p:normalViewPr>
  <p:slideViewPr>
    <p:cSldViewPr>
      <p:cViewPr varScale="1">
        <p:scale>
          <a:sx n="105" d="100"/>
          <a:sy n="105" d="100"/>
        </p:scale>
        <p:origin x="-1158"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1"/>
          </a:xfrm>
          <a:prstGeom prst="rect">
            <a:avLst/>
          </a:prstGeom>
        </p:spPr>
        <p:txBody>
          <a:bodyPr vert="horz" lIns="93154" tIns="46577" rIns="93154" bIns="46577" rtlCol="0"/>
          <a:lstStyle>
            <a:lvl1pPr algn="l">
              <a:defRPr sz="1200"/>
            </a:lvl1pPr>
          </a:lstStyle>
          <a:p>
            <a:endParaRPr lang="en-US"/>
          </a:p>
        </p:txBody>
      </p:sp>
      <p:sp>
        <p:nvSpPr>
          <p:cNvPr id="3" name="Date Placeholder 2"/>
          <p:cNvSpPr>
            <a:spLocks noGrp="1"/>
          </p:cNvSpPr>
          <p:nvPr>
            <p:ph type="dt" idx="1"/>
          </p:nvPr>
        </p:nvSpPr>
        <p:spPr>
          <a:xfrm>
            <a:off x="3970939" y="0"/>
            <a:ext cx="3037840" cy="464821"/>
          </a:xfrm>
          <a:prstGeom prst="rect">
            <a:avLst/>
          </a:prstGeom>
        </p:spPr>
        <p:txBody>
          <a:bodyPr vert="horz" lIns="93154" tIns="46577" rIns="93154" bIns="46577" rtlCol="0"/>
          <a:lstStyle>
            <a:lvl1pPr algn="r">
              <a:defRPr sz="1200"/>
            </a:lvl1pPr>
          </a:lstStyle>
          <a:p>
            <a:fld id="{EF80D192-9CDB-41F0-8DC5-330E6A342A00}" type="datetimeFigureOut">
              <a:rPr lang="en-US" smtClean="0"/>
              <a:t>2/26/2014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54" tIns="46577" rIns="93154" bIns="46577" rtlCol="0" anchor="ctr"/>
          <a:lstStyle/>
          <a:p>
            <a:endParaRPr lang="en-US"/>
          </a:p>
        </p:txBody>
      </p:sp>
      <p:sp>
        <p:nvSpPr>
          <p:cNvPr id="5" name="Notes Placeholder 4"/>
          <p:cNvSpPr>
            <a:spLocks noGrp="1"/>
          </p:cNvSpPr>
          <p:nvPr>
            <p:ph type="body" sz="quarter" idx="3"/>
          </p:nvPr>
        </p:nvSpPr>
        <p:spPr>
          <a:xfrm>
            <a:off x="701040" y="4415790"/>
            <a:ext cx="5608320" cy="4183381"/>
          </a:xfrm>
          <a:prstGeom prst="rect">
            <a:avLst/>
          </a:prstGeom>
        </p:spPr>
        <p:txBody>
          <a:bodyPr vert="horz" lIns="93154" tIns="46577" rIns="93154" bIns="4657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6"/>
            <a:ext cx="3037840" cy="464821"/>
          </a:xfrm>
          <a:prstGeom prst="rect">
            <a:avLst/>
          </a:prstGeom>
        </p:spPr>
        <p:txBody>
          <a:bodyPr vert="horz" lIns="93154" tIns="46577" rIns="93154" bIns="46577"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6"/>
            <a:ext cx="3037840" cy="464821"/>
          </a:xfrm>
          <a:prstGeom prst="rect">
            <a:avLst/>
          </a:prstGeom>
        </p:spPr>
        <p:txBody>
          <a:bodyPr vert="horz" lIns="93154" tIns="46577" rIns="93154" bIns="46577" rtlCol="0" anchor="b"/>
          <a:lstStyle>
            <a:lvl1pPr algn="r">
              <a:defRPr sz="1200"/>
            </a:lvl1pPr>
          </a:lstStyle>
          <a:p>
            <a:fld id="{DF9F2A5F-496D-41B3-8711-0A29D0944AF5}" type="slidenum">
              <a:rPr lang="en-US" smtClean="0"/>
              <a:t>‹#›</a:t>
            </a:fld>
            <a:endParaRPr lang="en-US"/>
          </a:p>
        </p:txBody>
      </p:sp>
    </p:spTree>
    <p:extLst>
      <p:ext uri="{BB962C8B-B14F-4D97-AF65-F5344CB8AC3E}">
        <p14:creationId xmlns:p14="http://schemas.microsoft.com/office/powerpoint/2010/main" val="22717539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52DAC14-4952-4296-99E7-B38477DA9E79}" type="datetime1">
              <a:rPr lang="en-US" smtClean="0"/>
              <a:t>2/26/2014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C7D1976F-472D-43E3-A4AD-0DF0061671D1}"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2D3BC25-838F-468C-8970-8AAFE804F30C}" type="datetime1">
              <a:rPr lang="en-US" smtClean="0"/>
              <a:t>2/26/2014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D1976F-472D-43E3-A4AD-0DF0061671D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B133D51-3C0C-4716-8CD9-6DEB4D75F40F}" type="datetime1">
              <a:rPr lang="en-US" smtClean="0"/>
              <a:t>2/26/2014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D1976F-472D-43E3-A4AD-0DF0061671D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84A0BEF-67FF-4986-A93B-980C037DA666}" type="datetime1">
              <a:rPr lang="en-US" smtClean="0"/>
              <a:t>2/26/2014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D1976F-472D-43E3-A4AD-0DF0061671D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4A33612-2FBC-4B1B-89D9-F6FE7CF37FDF}" type="datetime1">
              <a:rPr lang="en-US" smtClean="0"/>
              <a:t>2/26/2014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D1976F-472D-43E3-A4AD-0DF0061671D1}"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A08BC24-527A-4EF6-86EC-5A87CFA3B183}" type="datetime1">
              <a:rPr lang="en-US" smtClean="0"/>
              <a:t>2/26/2014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D1976F-472D-43E3-A4AD-0DF0061671D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046FBA2-F350-48A6-8591-3EB46D454BB9}" type="datetime1">
              <a:rPr lang="en-US" smtClean="0"/>
              <a:t>2/26/2014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D1976F-472D-43E3-A4AD-0DF0061671D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3D1B9D0-54F5-48FB-BC39-8C71106509E0}" type="datetime1">
              <a:rPr lang="en-US" smtClean="0"/>
              <a:t>2/26/2014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D1976F-472D-43E3-A4AD-0DF0061671D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593A31-A08A-4025-A074-A9BC989A9796}" type="datetime1">
              <a:rPr lang="en-US" smtClean="0"/>
              <a:t>2/26/2014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D1976F-472D-43E3-A4AD-0DF0061671D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34DAD6F-8D34-448A-B727-2BF6C0FCDA38}" type="datetime1">
              <a:rPr lang="en-US" smtClean="0"/>
              <a:t>2/26/2014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D1976F-472D-43E3-A4AD-0DF0061671D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FADE1F3-AF59-4B2A-AC30-965BEFFED61B}" type="datetime1">
              <a:rPr lang="en-US" smtClean="0"/>
              <a:t>2/26/2014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C7D1976F-472D-43E3-A4AD-0DF0061671D1}"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0361FCA-F9DF-4926-B322-D3456409A8BD}" type="datetime1">
              <a:rPr lang="en-US" smtClean="0"/>
              <a:t>2/26/2014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7D1976F-472D-43E3-A4AD-0DF0061671D1}"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Walker County</a:t>
            </a:r>
            <a:br>
              <a:rPr lang="en-US" dirty="0" smtClean="0"/>
            </a:br>
            <a:r>
              <a:rPr lang="en-US" dirty="0" smtClean="0"/>
              <a:t>Budget Overview</a:t>
            </a:r>
            <a:endParaRPr lang="en-US" dirty="0"/>
          </a:p>
        </p:txBody>
      </p:sp>
      <p:sp>
        <p:nvSpPr>
          <p:cNvPr id="3" name="Subtitle 2"/>
          <p:cNvSpPr>
            <a:spLocks noGrp="1"/>
          </p:cNvSpPr>
          <p:nvPr>
            <p:ph type="subTitle" idx="1"/>
          </p:nvPr>
        </p:nvSpPr>
        <p:spPr/>
        <p:txBody>
          <a:bodyPr/>
          <a:lstStyle/>
          <a:p>
            <a:r>
              <a:rPr lang="en-US" dirty="0" smtClean="0"/>
              <a:t>Fiscal Year 2013-2014</a:t>
            </a:r>
          </a:p>
          <a:p>
            <a:endParaRPr lang="en-US" dirty="0"/>
          </a:p>
        </p:txBody>
      </p:sp>
      <p:sp>
        <p:nvSpPr>
          <p:cNvPr id="4" name="Slide Number Placeholder 3"/>
          <p:cNvSpPr>
            <a:spLocks noGrp="1"/>
          </p:cNvSpPr>
          <p:nvPr>
            <p:ph type="sldNum" sz="quarter" idx="12"/>
          </p:nvPr>
        </p:nvSpPr>
        <p:spPr/>
        <p:txBody>
          <a:bodyPr/>
          <a:lstStyle/>
          <a:p>
            <a:fld id="{C7D1976F-472D-43E3-A4AD-0DF0061671D1}" type="slidenum">
              <a:rPr lang="en-US" smtClean="0"/>
              <a:t>1</a:t>
            </a:fld>
            <a:endParaRPr lang="en-US"/>
          </a:p>
        </p:txBody>
      </p:sp>
    </p:spTree>
    <p:extLst>
      <p:ext uri="{BB962C8B-B14F-4D97-AF65-F5344CB8AC3E}">
        <p14:creationId xmlns:p14="http://schemas.microsoft.com/office/powerpoint/2010/main" val="20787754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09600"/>
          </a:xfrm>
        </p:spPr>
        <p:txBody>
          <a:bodyPr>
            <a:normAutofit/>
          </a:bodyPr>
          <a:lstStyle/>
          <a:p>
            <a:r>
              <a:rPr lang="en-US" sz="2800" dirty="0" smtClean="0"/>
              <a:t>Budget Changes Continued</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47438894"/>
              </p:ext>
            </p:extLst>
          </p:nvPr>
        </p:nvGraphicFramePr>
        <p:xfrm>
          <a:off x="228600" y="1066796"/>
          <a:ext cx="8534401" cy="5216047"/>
        </p:xfrm>
        <a:graphic>
          <a:graphicData uri="http://schemas.openxmlformats.org/drawingml/2006/table">
            <a:tbl>
              <a:tblPr>
                <a:tableStyleId>{5C22544A-7EE6-4342-B048-85BDC9FD1C3A}</a:tableStyleId>
              </a:tblPr>
              <a:tblGrid>
                <a:gridCol w="1883752"/>
                <a:gridCol w="100658"/>
                <a:gridCol w="204912"/>
                <a:gridCol w="3052109"/>
                <a:gridCol w="762128"/>
                <a:gridCol w="977824"/>
                <a:gridCol w="647091"/>
                <a:gridCol w="905927"/>
              </a:tblGrid>
              <a:tr h="445269">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000" u="sng" strike="noStrike" dirty="0" smtClean="0">
                          <a:effectLst/>
                        </a:rPr>
                        <a:t>One-Time</a:t>
                      </a:r>
                      <a:endParaRPr lang="en-US" sz="1000" b="1" i="0" u="sng" strike="noStrike" dirty="0" smtClean="0">
                        <a:effectLst/>
                        <a:latin typeface="Calibri"/>
                      </a:endParaRPr>
                    </a:p>
                    <a:p>
                      <a:pPr algn="l" fontAlgn="b"/>
                      <a:endParaRPr lang="en-US" sz="1000" b="0" i="1" u="sng"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endParaRPr lang="en-US" sz="1000" b="1"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dirty="0">
                          <a:effectLst/>
                        </a:rPr>
                        <a:t>General Fund</a:t>
                      </a:r>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dirty="0">
                          <a:effectLst/>
                        </a:rPr>
                        <a:t> Road &amp; Bridge Fund </a:t>
                      </a:r>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dirty="0">
                          <a:effectLst/>
                        </a:rPr>
                        <a:t>EMS Fund</a:t>
                      </a:r>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a:effectLst/>
                        </a:rPr>
                        <a:t>Total</a:t>
                      </a:r>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22635">
                <a:tc>
                  <a:txBody>
                    <a:bodyPr/>
                    <a:lstStyle/>
                    <a:p>
                      <a:pPr algn="l" fontAlgn="b"/>
                      <a:r>
                        <a:rPr lang="en-US" sz="1000" u="none" strike="noStrike" dirty="0" smtClean="0">
                          <a:effectLst/>
                        </a:rPr>
                        <a:t>70010-Historical </a:t>
                      </a:r>
                      <a:r>
                        <a:rPr lang="en-US" sz="1000" u="none" strike="noStrike" dirty="0">
                          <a:effectLst/>
                        </a:rPr>
                        <a:t>Commission</a:t>
                      </a:r>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000" u="none" strike="noStrike" dirty="0">
                          <a:effectLst/>
                        </a:rPr>
                        <a:t>Match for Grant</a:t>
                      </a:r>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a:effectLst/>
                        </a:rPr>
                        <a:t> $       2,000 </a:t>
                      </a:r>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a:effectLst/>
                        </a:rPr>
                        <a:t> $                      - </a:t>
                      </a:r>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a:effectLst/>
                        </a:rPr>
                        <a:t> $            - </a:t>
                      </a:r>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dirty="0">
                          <a:effectLst/>
                        </a:rPr>
                        <a:t> $           2,000 </a:t>
                      </a:r>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46500">
                <a:tc>
                  <a:txBody>
                    <a:bodyPr/>
                    <a:lstStyle/>
                    <a:p>
                      <a:pPr algn="l" fontAlgn="b"/>
                      <a:r>
                        <a:rPr lang="en-US" sz="1000" b="0" i="1" u="sng" strike="noStrike" dirty="0" smtClean="0">
                          <a:effectLst/>
                          <a:latin typeface="Calibri"/>
                        </a:rPr>
                        <a:t> </a:t>
                      </a:r>
                      <a:r>
                        <a:rPr lang="en-US" sz="1000" b="0" i="0" u="none" strike="noStrike" dirty="0" smtClean="0">
                          <a:effectLst/>
                          <a:latin typeface="Calibri"/>
                        </a:rPr>
                        <a:t>County-Wide</a:t>
                      </a:r>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000" u="none" strike="noStrike" dirty="0">
                          <a:effectLst/>
                        </a:rPr>
                        <a:t>Central Dispatch Fund Console Replacement</a:t>
                      </a:r>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a:effectLst/>
                        </a:rPr>
                        <a:t>     153,544 </a:t>
                      </a:r>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a:effectLst/>
                        </a:rPr>
                        <a:t>                          - </a:t>
                      </a:r>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a:effectLst/>
                        </a:rPr>
                        <a:t>                - </a:t>
                      </a:r>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dirty="0">
                          <a:effectLst/>
                        </a:rPr>
                        <a:t>          153,544 </a:t>
                      </a:r>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04800">
                <a:tc>
                  <a:txBody>
                    <a:bodyPr/>
                    <a:lstStyle/>
                    <a:p>
                      <a:pPr algn="l" fontAlgn="b"/>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000" u="none" strike="noStrike" dirty="0">
                          <a:effectLst/>
                        </a:rPr>
                        <a:t>Funding of Firefighter for </a:t>
                      </a:r>
                      <a:r>
                        <a:rPr lang="en-US" sz="1000" u="none" strike="noStrike" dirty="0" smtClean="0">
                          <a:effectLst/>
                        </a:rPr>
                        <a:t>Emergency  District  </a:t>
                      </a:r>
                      <a:r>
                        <a:rPr lang="en-US" sz="1000" u="none" strike="noStrike" dirty="0">
                          <a:effectLst/>
                        </a:rPr>
                        <a:t>#2</a:t>
                      </a:r>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dirty="0">
                          <a:effectLst/>
                        </a:rPr>
                        <a:t>        36,408 </a:t>
                      </a:r>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dirty="0">
                          <a:effectLst/>
                        </a:rPr>
                        <a:t>                          - </a:t>
                      </a:r>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dirty="0">
                          <a:effectLst/>
                        </a:rPr>
                        <a:t>                - </a:t>
                      </a:r>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dirty="0">
                          <a:effectLst/>
                        </a:rPr>
                        <a:t>            36,408 </a:t>
                      </a:r>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04800">
                <a:tc>
                  <a:txBody>
                    <a:bodyPr/>
                    <a:lstStyle/>
                    <a:p>
                      <a:pPr algn="l" fontAlgn="b"/>
                      <a:r>
                        <a:rPr lang="en-US" sz="1000" u="none" strike="noStrike" dirty="0" smtClean="0">
                          <a:effectLst/>
                        </a:rPr>
                        <a:t>15020-IT </a:t>
                      </a:r>
                      <a:r>
                        <a:rPr lang="en-US" sz="1000" u="none" strike="noStrike" dirty="0">
                          <a:effectLst/>
                        </a:rPr>
                        <a:t>Department</a:t>
                      </a:r>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000" u="none" strike="noStrike" dirty="0">
                          <a:effectLst/>
                        </a:rPr>
                        <a:t>Hardware and Software Cisco Phone System Upgrade</a:t>
                      </a:r>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a:effectLst/>
                        </a:rPr>
                        <a:t>        21,316 </a:t>
                      </a:r>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a:effectLst/>
                        </a:rPr>
                        <a:t>                          - </a:t>
                      </a:r>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a:effectLst/>
                        </a:rPr>
                        <a:t>                - </a:t>
                      </a:r>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dirty="0">
                          <a:effectLst/>
                        </a:rPr>
                        <a:t>            21,316 </a:t>
                      </a:r>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04800">
                <a:tc>
                  <a:txBody>
                    <a:bodyPr/>
                    <a:lstStyle/>
                    <a:p>
                      <a:pPr algn="l" fontAlgn="b"/>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000" u="none" strike="noStrike" dirty="0">
                          <a:effectLst/>
                        </a:rPr>
                        <a:t>Technical Assistance - Cisco Device Support</a:t>
                      </a:r>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a:effectLst/>
                        </a:rPr>
                        <a:t>          7,500 </a:t>
                      </a:r>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dirty="0">
                          <a:effectLst/>
                        </a:rPr>
                        <a:t>                          - </a:t>
                      </a:r>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a:effectLst/>
                        </a:rPr>
                        <a:t>                - </a:t>
                      </a:r>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dirty="0">
                          <a:effectLst/>
                        </a:rPr>
                        <a:t>               7,500 </a:t>
                      </a:r>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04800">
                <a:tc>
                  <a:txBody>
                    <a:bodyPr/>
                    <a:lstStyle/>
                    <a:p>
                      <a:pPr algn="l" fontAlgn="b"/>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000" u="none" strike="noStrike" dirty="0">
                          <a:effectLst/>
                        </a:rPr>
                        <a:t>Consulting Services</a:t>
                      </a:r>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a:effectLst/>
                        </a:rPr>
                        <a:t>          5,000 </a:t>
                      </a:r>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a:effectLst/>
                        </a:rPr>
                        <a:t>                          - </a:t>
                      </a:r>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a:effectLst/>
                        </a:rPr>
                        <a:t>                - </a:t>
                      </a:r>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dirty="0">
                          <a:effectLst/>
                        </a:rPr>
                        <a:t>               5,000 </a:t>
                      </a:r>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28600">
                <a:tc gridSpan="3">
                  <a:txBody>
                    <a:bodyPr/>
                    <a:lstStyle/>
                    <a:p>
                      <a:pPr algn="l" fontAlgn="b"/>
                      <a:r>
                        <a:rPr lang="en-US" sz="1000" u="none" strike="noStrike" dirty="0">
                          <a:effectLst/>
                        </a:rPr>
                        <a:t>32010-Criminal District Attorney</a:t>
                      </a:r>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a:txBody>
                    <a:bodyPr/>
                    <a:lstStyle/>
                    <a:p>
                      <a:pPr algn="l" fontAlgn="b"/>
                      <a:r>
                        <a:rPr lang="en-US" sz="1000" u="none" strike="noStrike" dirty="0">
                          <a:effectLst/>
                        </a:rPr>
                        <a:t>Replacement PCs (9)</a:t>
                      </a:r>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a:effectLst/>
                        </a:rPr>
                        <a:t>        10,060 </a:t>
                      </a:r>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dirty="0">
                          <a:effectLst/>
                        </a:rPr>
                        <a:t>                          - </a:t>
                      </a:r>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a:effectLst/>
                        </a:rPr>
                        <a:t>                - </a:t>
                      </a:r>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dirty="0">
                          <a:effectLst/>
                        </a:rPr>
                        <a:t>            10,060 </a:t>
                      </a:r>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28600">
                <a:tc>
                  <a:txBody>
                    <a:bodyPr/>
                    <a:lstStyle/>
                    <a:p>
                      <a:pPr algn="l" fontAlgn="b"/>
                      <a:r>
                        <a:rPr lang="en-US" sz="1000" u="none" strike="noStrike" dirty="0" smtClean="0">
                          <a:effectLst/>
                        </a:rPr>
                        <a:t>50010-Sheriff</a:t>
                      </a:r>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000" u="none" strike="noStrike" dirty="0">
                          <a:effectLst/>
                        </a:rPr>
                        <a:t>Replacement (5) Vehicles</a:t>
                      </a:r>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a:effectLst/>
                        </a:rPr>
                        <a:t>     197,150 </a:t>
                      </a:r>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a:effectLst/>
                        </a:rPr>
                        <a:t>                          - </a:t>
                      </a:r>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a:effectLst/>
                        </a:rPr>
                        <a:t>                - </a:t>
                      </a:r>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dirty="0">
                          <a:effectLst/>
                        </a:rPr>
                        <a:t>          197,150 </a:t>
                      </a:r>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28600">
                <a:tc>
                  <a:txBody>
                    <a:bodyPr/>
                    <a:lstStyle/>
                    <a:p>
                      <a:pPr algn="l" fontAlgn="b"/>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000" u="none" strike="noStrike" dirty="0">
                          <a:effectLst/>
                        </a:rPr>
                        <a:t>Criminal and Traffic Law Manuals</a:t>
                      </a:r>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dirty="0">
                          <a:effectLst/>
                        </a:rPr>
                        <a:t>             550 </a:t>
                      </a:r>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a:effectLst/>
                        </a:rPr>
                        <a:t>                          - </a:t>
                      </a:r>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a:effectLst/>
                        </a:rPr>
                        <a:t>                - </a:t>
                      </a:r>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dirty="0">
                          <a:effectLst/>
                        </a:rPr>
                        <a:t>                  550 </a:t>
                      </a:r>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28600">
                <a:tc>
                  <a:txBody>
                    <a:bodyPr/>
                    <a:lstStyle/>
                    <a:p>
                      <a:pPr algn="l" fontAlgn="b"/>
                      <a:r>
                        <a:rPr lang="en-US" sz="1000" u="none" strike="noStrike" dirty="0" smtClean="0">
                          <a:effectLst/>
                        </a:rPr>
                        <a:t>44030-Constable </a:t>
                      </a:r>
                      <a:r>
                        <a:rPr lang="en-US" sz="1000" u="none" strike="noStrike" dirty="0">
                          <a:effectLst/>
                        </a:rPr>
                        <a:t>Precinct 3</a:t>
                      </a:r>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000" u="none" strike="noStrike" dirty="0">
                          <a:effectLst/>
                        </a:rPr>
                        <a:t>Tahoe Replacement</a:t>
                      </a:r>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dirty="0">
                          <a:effectLst/>
                        </a:rPr>
                        <a:t>        37,169 </a:t>
                      </a:r>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a:effectLst/>
                        </a:rPr>
                        <a:t>                          - </a:t>
                      </a:r>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a:effectLst/>
                        </a:rPr>
                        <a:t>                - </a:t>
                      </a:r>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dirty="0">
                          <a:effectLst/>
                        </a:rPr>
                        <a:t>            37,169 </a:t>
                      </a:r>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28600">
                <a:tc>
                  <a:txBody>
                    <a:bodyPr/>
                    <a:lstStyle/>
                    <a:p>
                      <a:pPr algn="l" fontAlgn="b"/>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000" u="none" strike="noStrike" dirty="0">
                          <a:effectLst/>
                        </a:rPr>
                        <a:t>PC </a:t>
                      </a:r>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dirty="0">
                          <a:effectLst/>
                        </a:rPr>
                        <a:t>          5,000 </a:t>
                      </a:r>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a:effectLst/>
                        </a:rPr>
                        <a:t>                          - </a:t>
                      </a:r>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a:effectLst/>
                        </a:rPr>
                        <a:t>                - </a:t>
                      </a:r>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dirty="0">
                          <a:effectLst/>
                        </a:rPr>
                        <a:t>               5,000 </a:t>
                      </a:r>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28600">
                <a:tc>
                  <a:txBody>
                    <a:bodyPr/>
                    <a:lstStyle/>
                    <a:p>
                      <a:pPr algn="l" fontAlgn="b"/>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000" u="none" strike="noStrike" dirty="0">
                          <a:effectLst/>
                        </a:rPr>
                        <a:t>Radar  </a:t>
                      </a:r>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dirty="0">
                          <a:effectLst/>
                        </a:rPr>
                        <a:t>          3,365 </a:t>
                      </a:r>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dirty="0">
                          <a:effectLst/>
                        </a:rPr>
                        <a:t>                          - </a:t>
                      </a:r>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dirty="0">
                          <a:effectLst/>
                        </a:rPr>
                        <a:t>                - </a:t>
                      </a:r>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dirty="0">
                          <a:effectLst/>
                        </a:rPr>
                        <a:t>               3,365 </a:t>
                      </a:r>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39253">
                <a:tc>
                  <a:txBody>
                    <a:bodyPr/>
                    <a:lstStyle/>
                    <a:p>
                      <a:pPr algn="l" fontAlgn="b"/>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000" u="none" strike="noStrike" dirty="0">
                          <a:effectLst/>
                        </a:rPr>
                        <a:t>Watch Guard Camera </a:t>
                      </a:r>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dirty="0">
                          <a:effectLst/>
                        </a:rPr>
                        <a:t>          5,550 </a:t>
                      </a:r>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dirty="0">
                          <a:effectLst/>
                        </a:rPr>
                        <a:t>                          - </a:t>
                      </a:r>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dirty="0">
                          <a:effectLst/>
                        </a:rPr>
                        <a:t>                - </a:t>
                      </a:r>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dirty="0">
                          <a:effectLst/>
                        </a:rPr>
                        <a:t>               5,550 </a:t>
                      </a:r>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39253">
                <a:tc>
                  <a:txBody>
                    <a:bodyPr/>
                    <a:lstStyle/>
                    <a:p>
                      <a:pPr algn="l" fontAlgn="b"/>
                      <a:r>
                        <a:rPr lang="en-US" sz="1000" u="none" strike="noStrike" dirty="0">
                          <a:effectLst/>
                        </a:rPr>
                        <a:t>EMS Fund</a:t>
                      </a:r>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000" u="none" strike="noStrike" dirty="0">
                          <a:effectLst/>
                        </a:rPr>
                        <a:t>Match for Grants</a:t>
                      </a:r>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dirty="0">
                          <a:effectLst/>
                        </a:rPr>
                        <a:t>                   - </a:t>
                      </a:r>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dirty="0">
                          <a:effectLst/>
                        </a:rPr>
                        <a:t>                          - </a:t>
                      </a:r>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dirty="0">
                          <a:effectLst/>
                        </a:rPr>
                        <a:t>    58,469 </a:t>
                      </a:r>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dirty="0">
                          <a:effectLst/>
                        </a:rPr>
                        <a:t>            58,469 </a:t>
                      </a:r>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39253">
                <a:tc>
                  <a:txBody>
                    <a:bodyPr/>
                    <a:lstStyle/>
                    <a:p>
                      <a:pPr algn="l" fontAlgn="b"/>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000" u="none" strike="noStrike" dirty="0">
                          <a:effectLst/>
                        </a:rPr>
                        <a:t>Vehicle Computer Mounts</a:t>
                      </a:r>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sng" strike="noStrike" dirty="0">
                          <a:effectLst/>
                        </a:rPr>
                        <a:t>                   - </a:t>
                      </a:r>
                      <a:endParaRPr lang="en-US" sz="1000" b="0" i="0" u="sng"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sng" strike="noStrike" dirty="0">
                          <a:effectLst/>
                        </a:rPr>
                        <a:t>                          - </a:t>
                      </a:r>
                      <a:endParaRPr lang="en-US" sz="1000" b="0" i="0" u="sng"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sng" strike="noStrike" dirty="0">
                          <a:effectLst/>
                        </a:rPr>
                        <a:t>    12,850 </a:t>
                      </a:r>
                      <a:endParaRPr lang="en-US" sz="1000" b="0" i="0" u="sng"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sng" strike="noStrike" dirty="0">
                          <a:effectLst/>
                        </a:rPr>
                        <a:t>            12,850 </a:t>
                      </a:r>
                      <a:endParaRPr lang="en-US" sz="1000" b="0" i="0" u="sng"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80228">
                <a:tc>
                  <a:txBody>
                    <a:bodyPr/>
                    <a:lstStyle/>
                    <a:p>
                      <a:pPr algn="l" fontAlgn="b"/>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b="1" u="none" strike="noStrike" dirty="0">
                          <a:effectLst/>
                        </a:rPr>
                        <a:t> $  484,612 </a:t>
                      </a:r>
                      <a:endParaRPr lang="en-US" sz="1000" b="1"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b="1" u="none" strike="noStrike" dirty="0">
                          <a:effectLst/>
                        </a:rPr>
                        <a:t> $                      - </a:t>
                      </a:r>
                      <a:endParaRPr lang="en-US" sz="1000" b="1"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b="1" u="none" strike="noStrike" dirty="0">
                          <a:effectLst/>
                        </a:rPr>
                        <a:t> $ 71,319 </a:t>
                      </a:r>
                      <a:endParaRPr lang="en-US" sz="1000" b="1"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b="1" u="none" strike="noStrike" dirty="0">
                          <a:effectLst/>
                        </a:rPr>
                        <a:t> $       555,931 </a:t>
                      </a:r>
                      <a:endParaRPr lang="en-US" sz="1000" b="1"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97413">
                <a:tc>
                  <a:txBody>
                    <a:bodyPr/>
                    <a:lstStyle/>
                    <a:p>
                      <a:pPr algn="l" fontAlgn="b"/>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endParaRPr lang="en-US" sz="1000" b="1" i="0" u="none" strike="noStrike" dirty="0">
                        <a:solidFill>
                          <a:srgbClr val="800080"/>
                        </a:solidFill>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80228">
                <a:tc gridSpan="2">
                  <a:txBody>
                    <a:bodyPr/>
                    <a:lstStyle/>
                    <a:p>
                      <a:pPr algn="l" fontAlgn="b"/>
                      <a:r>
                        <a:rPr lang="en-US" sz="1000" u="sng" strike="noStrike">
                          <a:effectLst/>
                        </a:rPr>
                        <a:t>Transfer to Road &amp; Bridge Fund</a:t>
                      </a:r>
                      <a:endParaRPr lang="en-US" sz="1000" b="0" i="0" u="sng"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a:txBody>
                    <a:bodyPr/>
                    <a:lstStyle/>
                    <a:p>
                      <a:pPr algn="l" fontAlgn="b"/>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80228">
                <a:tc>
                  <a:txBody>
                    <a:bodyPr/>
                    <a:lstStyle/>
                    <a:p>
                      <a:pPr algn="l" fontAlgn="b"/>
                      <a:endParaRPr lang="en-US" sz="1000" b="0" i="0" u="sng"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pPr algn="l" fontAlgn="b"/>
                      <a:r>
                        <a:rPr lang="en-US" sz="1000" u="none" strike="noStrike" dirty="0">
                          <a:effectLst/>
                        </a:rPr>
                        <a:t>Transfer to Road and Bridge ($150,000 each precinct)</a:t>
                      </a:r>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a:txBody>
                    <a:bodyPr/>
                    <a:lstStyle/>
                    <a:p>
                      <a:pPr algn="ctr" fontAlgn="b"/>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
        <p:nvSpPr>
          <p:cNvPr id="3" name="Slide Number Placeholder 2"/>
          <p:cNvSpPr>
            <a:spLocks noGrp="1"/>
          </p:cNvSpPr>
          <p:nvPr>
            <p:ph type="sldNum" sz="quarter" idx="12"/>
          </p:nvPr>
        </p:nvSpPr>
        <p:spPr/>
        <p:txBody>
          <a:bodyPr/>
          <a:lstStyle/>
          <a:p>
            <a:fld id="{C7D1976F-472D-43E3-A4AD-0DF0061671D1}" type="slidenum">
              <a:rPr lang="en-US" smtClean="0"/>
              <a:t>10</a:t>
            </a:fld>
            <a:endParaRPr lang="en-US"/>
          </a:p>
        </p:txBody>
      </p:sp>
    </p:spTree>
    <p:extLst>
      <p:ext uri="{BB962C8B-B14F-4D97-AF65-F5344CB8AC3E}">
        <p14:creationId xmlns:p14="http://schemas.microsoft.com/office/powerpoint/2010/main" val="2597041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457200"/>
          </a:xfrm>
        </p:spPr>
        <p:txBody>
          <a:bodyPr>
            <a:normAutofit fontScale="90000"/>
          </a:bodyPr>
          <a:lstStyle/>
          <a:p>
            <a:r>
              <a:rPr lang="en-US" sz="2800" dirty="0"/>
              <a:t>Budget Changes continued</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32980051"/>
              </p:ext>
            </p:extLst>
          </p:nvPr>
        </p:nvGraphicFramePr>
        <p:xfrm>
          <a:off x="609599" y="914399"/>
          <a:ext cx="8153396" cy="5723758"/>
        </p:xfrm>
        <a:graphic>
          <a:graphicData uri="http://schemas.openxmlformats.org/drawingml/2006/table">
            <a:tbl>
              <a:tblPr>
                <a:tableStyleId>{5C22544A-7EE6-4342-B048-85BDC9FD1C3A}</a:tableStyleId>
              </a:tblPr>
              <a:tblGrid>
                <a:gridCol w="2144347"/>
                <a:gridCol w="118655"/>
                <a:gridCol w="241550"/>
                <a:gridCol w="3597801"/>
                <a:gridCol w="898390"/>
                <a:gridCol w="1152653"/>
              </a:tblGrid>
              <a:tr h="307064">
                <a:tc>
                  <a:txBody>
                    <a:bodyPr/>
                    <a:lstStyle/>
                    <a:p>
                      <a:pPr algn="l" fontAlgn="b"/>
                      <a:r>
                        <a:rPr lang="en-US" sz="1050" u="sng" strike="noStrike" dirty="0">
                          <a:effectLst/>
                        </a:rPr>
                        <a:t> Records Management Funds</a:t>
                      </a:r>
                      <a:endParaRPr lang="en-US" sz="1050" b="1" i="0" u="sng"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1" i="0" u="sng"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58268">
                <a:tc>
                  <a:txBody>
                    <a:bodyPr/>
                    <a:lstStyle/>
                    <a:p>
                      <a:pPr algn="l" fontAlgn="b"/>
                      <a:r>
                        <a:rPr lang="en-US" sz="1050" u="none" strike="noStrike" dirty="0">
                          <a:effectLst/>
                        </a:rPr>
                        <a:t>1000-Records Management </a:t>
                      </a:r>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pPr algn="l" fontAlgn="b"/>
                      <a:r>
                        <a:rPr lang="en-US" sz="1050" u="none" strike="noStrike" dirty="0">
                          <a:effectLst/>
                        </a:rPr>
                        <a:t>Document Management Projects and Archive Projects</a:t>
                      </a:r>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a:txBody>
                    <a:bodyPr/>
                    <a:lstStyle/>
                    <a:p>
                      <a:pPr algn="l" fontAlgn="b"/>
                      <a:endParaRPr lang="en-US" sz="105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58268">
                <a:tc>
                  <a:txBody>
                    <a:bodyPr/>
                    <a:lstStyle/>
                    <a:p>
                      <a:pPr algn="l" fontAlgn="b"/>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050" u="none" strike="noStrike" dirty="0">
                          <a:effectLst/>
                        </a:rPr>
                        <a:t>District Clerk Records Preservation Project</a:t>
                      </a:r>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74841">
                <a:tc>
                  <a:txBody>
                    <a:bodyPr/>
                    <a:lstStyle/>
                    <a:p>
                      <a:pPr algn="l" fontAlgn="b"/>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050" u="none" strike="noStrike" dirty="0">
                          <a:effectLst/>
                        </a:rPr>
                        <a:t>Book Scanner</a:t>
                      </a:r>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050" u="none" strike="noStrike">
                          <a:effectLst/>
                        </a:rPr>
                        <a:t> $           19,386 </a:t>
                      </a:r>
                      <a:endParaRPr lang="en-US" sz="105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74841">
                <a:tc>
                  <a:txBody>
                    <a:bodyPr/>
                    <a:lstStyle/>
                    <a:p>
                      <a:pPr algn="l" fontAlgn="b"/>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050" u="none" strike="noStrike" dirty="0">
                          <a:effectLst/>
                        </a:rPr>
                        <a:t>Acid Free Supplies for historical documents</a:t>
                      </a:r>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050" u="none" strike="noStrike">
                          <a:effectLst/>
                        </a:rPr>
                        <a:t> $             2,542 </a:t>
                      </a:r>
                      <a:endParaRPr lang="en-US" sz="105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74841">
                <a:tc>
                  <a:txBody>
                    <a:bodyPr/>
                    <a:lstStyle/>
                    <a:p>
                      <a:pPr algn="l" fontAlgn="b"/>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pPr algn="l" fontAlgn="b"/>
                      <a:r>
                        <a:rPr lang="en-US" sz="1050" u="none" strike="noStrike" dirty="0">
                          <a:effectLst/>
                        </a:rPr>
                        <a:t>Temporary Full Time Position for Records Management</a:t>
                      </a:r>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a:txBody>
                    <a:bodyPr/>
                    <a:lstStyle/>
                    <a:p>
                      <a:pPr algn="l" fontAlgn="b"/>
                      <a:endParaRPr lang="en-US" sz="105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74841">
                <a:tc>
                  <a:txBody>
                    <a:bodyPr/>
                    <a:lstStyle/>
                    <a:p>
                      <a:pPr algn="l" fontAlgn="b"/>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050" u="none" strike="noStrike" dirty="0">
                          <a:effectLst/>
                        </a:rPr>
                        <a:t>Project (2 year project -each year $40,327)</a:t>
                      </a:r>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050" u="none" strike="noStrike" dirty="0">
                          <a:effectLst/>
                        </a:rPr>
                        <a:t> $           40,327 </a:t>
                      </a:r>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07064">
                <a:tc>
                  <a:txBody>
                    <a:bodyPr/>
                    <a:lstStyle/>
                    <a:p>
                      <a:pPr algn="l" fontAlgn="b"/>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050" u="none" strike="noStrike" dirty="0">
                          <a:effectLst/>
                        </a:rPr>
                        <a:t>County Clerk shredders, replacement documents</a:t>
                      </a:r>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050" u="none" strike="noStrike" dirty="0">
                          <a:effectLst/>
                        </a:rPr>
                        <a:t> $           20,000 </a:t>
                      </a:r>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52917">
                <a:tc gridSpan="4">
                  <a:txBody>
                    <a:bodyPr/>
                    <a:lstStyle/>
                    <a:p>
                      <a:pPr algn="l" fontAlgn="b"/>
                      <a:r>
                        <a:rPr lang="en-US" sz="1050" u="sng" strike="noStrike" dirty="0">
                          <a:effectLst/>
                        </a:rPr>
                        <a:t>District and County Clerk Technology</a:t>
                      </a:r>
                      <a:endParaRPr lang="en-US" sz="1050" b="1" i="0" u="sng"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74841">
                <a:tc>
                  <a:txBody>
                    <a:bodyPr/>
                    <a:lstStyle/>
                    <a:p>
                      <a:pPr algn="l" fontAlgn="b"/>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050" u="none" strike="noStrike" dirty="0">
                          <a:effectLst/>
                        </a:rPr>
                        <a:t>Replacement Scanner</a:t>
                      </a:r>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050" u="none" strike="noStrike" dirty="0">
                          <a:effectLst/>
                        </a:rPr>
                        <a:t> $             2,450 </a:t>
                      </a:r>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74841">
                <a:tc>
                  <a:txBody>
                    <a:bodyPr/>
                    <a:lstStyle/>
                    <a:p>
                      <a:pPr algn="l" fontAlgn="b"/>
                      <a:r>
                        <a:rPr lang="en-US" sz="1050" u="sng" strike="noStrike" dirty="0">
                          <a:effectLst/>
                        </a:rPr>
                        <a:t>Justice Technology Fund</a:t>
                      </a:r>
                      <a:endParaRPr lang="en-US" sz="1050" b="1" i="0" u="sng"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74841">
                <a:tc>
                  <a:txBody>
                    <a:bodyPr/>
                    <a:lstStyle/>
                    <a:p>
                      <a:pPr algn="l" fontAlgn="b"/>
                      <a:endParaRPr lang="en-US" sz="1050" b="1" i="0" u="sng"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050" u="none" strike="noStrike" dirty="0">
                          <a:effectLst/>
                        </a:rPr>
                        <a:t>Equipment /Replacement/Court Technology</a:t>
                      </a:r>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050" u="none" strike="noStrike" dirty="0">
                          <a:effectLst/>
                        </a:rPr>
                        <a:t> $           10,000 </a:t>
                      </a:r>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74841">
                <a:tc gridSpan="3">
                  <a:txBody>
                    <a:bodyPr/>
                    <a:lstStyle/>
                    <a:p>
                      <a:pPr algn="l" fontAlgn="b"/>
                      <a:r>
                        <a:rPr lang="en-US" sz="1050" u="none" strike="noStrike" dirty="0">
                          <a:effectLst/>
                        </a:rPr>
                        <a:t>33020-Justice of Peace Precinct 2</a:t>
                      </a:r>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a:txBody>
                    <a:bodyPr/>
                    <a:lstStyle/>
                    <a:p>
                      <a:pPr algn="l" fontAlgn="b"/>
                      <a:r>
                        <a:rPr lang="en-US" sz="1050" u="none" strike="noStrike" dirty="0">
                          <a:effectLst/>
                        </a:rPr>
                        <a:t>Replacement Desktop PC</a:t>
                      </a:r>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050" u="none" strike="noStrike" dirty="0">
                          <a:effectLst/>
                        </a:rPr>
                        <a:t> $             1,126 </a:t>
                      </a:r>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74841">
                <a:tc gridSpan="3">
                  <a:txBody>
                    <a:bodyPr/>
                    <a:lstStyle/>
                    <a:p>
                      <a:pPr algn="l" fontAlgn="b"/>
                      <a:r>
                        <a:rPr lang="en-US" sz="1050" u="none" strike="noStrike" dirty="0">
                          <a:effectLst/>
                        </a:rPr>
                        <a:t>33030-Justice of Peace Precinct 3</a:t>
                      </a:r>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a:txBody>
                    <a:bodyPr/>
                    <a:lstStyle/>
                    <a:p>
                      <a:pPr algn="l" fontAlgn="b"/>
                      <a:r>
                        <a:rPr lang="en-US" sz="1050" u="none" strike="noStrike" dirty="0">
                          <a:effectLst/>
                        </a:rPr>
                        <a:t>Replacement PC&amp; Monitors</a:t>
                      </a:r>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050" u="none" strike="noStrike" dirty="0">
                          <a:effectLst/>
                        </a:rPr>
                        <a:t> $             1,308 </a:t>
                      </a:r>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74841">
                <a:tc>
                  <a:txBody>
                    <a:bodyPr/>
                    <a:lstStyle/>
                    <a:p>
                      <a:pPr algn="l" fontAlgn="b"/>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050" u="none" strike="noStrike" dirty="0">
                          <a:effectLst/>
                        </a:rPr>
                        <a:t>Replacement Laptop w Docking Station</a:t>
                      </a:r>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050" u="none" strike="noStrike" dirty="0">
                          <a:effectLst/>
                        </a:rPr>
                        <a:t> $             1,032 </a:t>
                      </a:r>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74841">
                <a:tc gridSpan="3">
                  <a:txBody>
                    <a:bodyPr/>
                    <a:lstStyle/>
                    <a:p>
                      <a:pPr algn="l" fontAlgn="b"/>
                      <a:r>
                        <a:rPr lang="en-US" sz="1050" u="none" strike="noStrike" dirty="0">
                          <a:effectLst/>
                        </a:rPr>
                        <a:t>33040-Justice of Peace Precinct 4</a:t>
                      </a:r>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a:txBody>
                    <a:bodyPr/>
                    <a:lstStyle/>
                    <a:p>
                      <a:pPr algn="l" fontAlgn="b"/>
                      <a:r>
                        <a:rPr lang="en-US" sz="1050" u="none" strike="noStrike" dirty="0">
                          <a:effectLst/>
                        </a:rPr>
                        <a:t>Replacement PCs (3)</a:t>
                      </a:r>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050" u="none" strike="noStrike" dirty="0">
                          <a:effectLst/>
                        </a:rPr>
                        <a:t> $             3,378 </a:t>
                      </a:r>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58268">
                <a:tc>
                  <a:txBody>
                    <a:bodyPr/>
                    <a:lstStyle/>
                    <a:p>
                      <a:pPr algn="l" fontAlgn="b"/>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74841">
                <a:tc>
                  <a:txBody>
                    <a:bodyPr/>
                    <a:lstStyle/>
                    <a:p>
                      <a:pPr algn="l" fontAlgn="b"/>
                      <a:r>
                        <a:rPr lang="en-US" sz="1050" u="sng" strike="noStrike" dirty="0">
                          <a:effectLst/>
                        </a:rPr>
                        <a:t>Justice Security Fund</a:t>
                      </a:r>
                      <a:endParaRPr lang="en-US" sz="1050" b="1" i="0" u="sng"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74841">
                <a:tc gridSpan="3">
                  <a:txBody>
                    <a:bodyPr/>
                    <a:lstStyle/>
                    <a:p>
                      <a:pPr algn="l" fontAlgn="b"/>
                      <a:r>
                        <a:rPr lang="en-US" sz="1050" u="none" strike="noStrike" dirty="0">
                          <a:effectLst/>
                        </a:rPr>
                        <a:t>33010-Justice of Peace Precinct 1</a:t>
                      </a:r>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a:txBody>
                    <a:bodyPr/>
                    <a:lstStyle/>
                    <a:p>
                      <a:pPr algn="l" fontAlgn="b"/>
                      <a:r>
                        <a:rPr lang="en-US" sz="1050" u="none" strike="noStrike" dirty="0">
                          <a:effectLst/>
                        </a:rPr>
                        <a:t>Safety Glass </a:t>
                      </a:r>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050" u="none" strike="noStrike" dirty="0">
                          <a:effectLst/>
                        </a:rPr>
                        <a:t> $             5,735 </a:t>
                      </a:r>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74841">
                <a:tc gridSpan="3">
                  <a:txBody>
                    <a:bodyPr/>
                    <a:lstStyle/>
                    <a:p>
                      <a:pPr algn="l" fontAlgn="b"/>
                      <a:r>
                        <a:rPr lang="en-US" sz="1050" u="none" strike="noStrike" dirty="0">
                          <a:effectLst/>
                        </a:rPr>
                        <a:t>33040-Justice of Peace Precinct 4</a:t>
                      </a:r>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a:txBody>
                    <a:bodyPr/>
                    <a:lstStyle/>
                    <a:p>
                      <a:pPr algn="l" fontAlgn="b"/>
                      <a:r>
                        <a:rPr lang="en-US" sz="1050" u="none" strike="noStrike" dirty="0">
                          <a:effectLst/>
                        </a:rPr>
                        <a:t>Safety Glass </a:t>
                      </a:r>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050" u="none" strike="noStrike" dirty="0">
                          <a:effectLst/>
                        </a:rPr>
                        <a:t> $             5,000 </a:t>
                      </a:r>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74841">
                <a:tc>
                  <a:txBody>
                    <a:bodyPr/>
                    <a:lstStyle/>
                    <a:p>
                      <a:pPr algn="l" fontAlgn="b"/>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050" u="none" strike="noStrike" dirty="0">
                          <a:effectLst/>
                        </a:rPr>
                        <a:t>Addition of Outside Door</a:t>
                      </a:r>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050" u="none" strike="noStrike" dirty="0">
                          <a:effectLst/>
                        </a:rPr>
                        <a:t> $             4,000 </a:t>
                      </a:r>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74841">
                <a:tc>
                  <a:txBody>
                    <a:bodyPr/>
                    <a:lstStyle/>
                    <a:p>
                      <a:pPr algn="l" fontAlgn="b"/>
                      <a:r>
                        <a:rPr lang="en-US" sz="1050" u="sng" strike="noStrike" dirty="0">
                          <a:effectLst/>
                        </a:rPr>
                        <a:t>Issue of Debt</a:t>
                      </a:r>
                      <a:endParaRPr lang="en-US" sz="1050" b="1" i="0" u="sng"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07064">
                <a:tc>
                  <a:txBody>
                    <a:bodyPr/>
                    <a:lstStyle/>
                    <a:p>
                      <a:pPr algn="l" fontAlgn="b"/>
                      <a:r>
                        <a:rPr lang="en-US" sz="1050" u="none" strike="noStrike" dirty="0">
                          <a:effectLst/>
                        </a:rPr>
                        <a:t>82200-Road &amp; Bridge General</a:t>
                      </a:r>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050" u="none" strike="noStrike" dirty="0">
                          <a:effectLst/>
                        </a:rPr>
                        <a:t>Bruce Broom</a:t>
                      </a:r>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050" u="none" strike="noStrike" dirty="0">
                          <a:effectLst/>
                        </a:rPr>
                        <a:t> $           55,000 </a:t>
                      </a:r>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07064">
                <a:tc gridSpan="2">
                  <a:txBody>
                    <a:bodyPr/>
                    <a:lstStyle/>
                    <a:p>
                      <a:pPr algn="l" fontAlgn="b"/>
                      <a:r>
                        <a:rPr lang="en-US" sz="1050" u="none" strike="noStrike" dirty="0">
                          <a:effectLst/>
                        </a:rPr>
                        <a:t>82210-Road &amp; Bridge Precinct 1</a:t>
                      </a:r>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a:txBody>
                    <a:bodyPr/>
                    <a:lstStyle/>
                    <a:p>
                      <a:pPr algn="l" fontAlgn="b"/>
                      <a:endParaRPr lang="en-US" sz="105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050" u="none" strike="noStrike" dirty="0">
                          <a:effectLst/>
                        </a:rPr>
                        <a:t>Track Loader Excavator 30K </a:t>
                      </a:r>
                      <a:r>
                        <a:rPr lang="en-US" sz="1050" u="none" strike="noStrike" dirty="0" err="1">
                          <a:effectLst/>
                        </a:rPr>
                        <a:t>lbs</a:t>
                      </a:r>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050" u="none" strike="noStrike" dirty="0">
                          <a:effectLst/>
                        </a:rPr>
                        <a:t> $           85,000 </a:t>
                      </a:r>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63124">
                <a:tc gridSpan="2">
                  <a:txBody>
                    <a:bodyPr/>
                    <a:lstStyle/>
                    <a:p>
                      <a:pPr algn="l" fontAlgn="b"/>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a:txBody>
                    <a:bodyPr/>
                    <a:lstStyle/>
                    <a:p>
                      <a:pPr algn="l" fontAlgn="b"/>
                      <a:endParaRPr lang="en-US" sz="105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050" u="none" strike="noStrike" dirty="0" smtClean="0">
                          <a:effectLst/>
                        </a:rPr>
                        <a:t>From Prior Year</a:t>
                      </a:r>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050" u="none" strike="noStrike" dirty="0">
                          <a:effectLst/>
                        </a:rPr>
                        <a:t> $          </a:t>
                      </a:r>
                      <a:r>
                        <a:rPr lang="en-US" sz="1050" u="none" strike="noStrike" dirty="0" smtClean="0">
                          <a:effectLst/>
                        </a:rPr>
                        <a:t>106,751</a:t>
                      </a:r>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07064">
                <a:tc gridSpan="2">
                  <a:txBody>
                    <a:bodyPr/>
                    <a:lstStyle/>
                    <a:p>
                      <a:pPr algn="l" fontAlgn="b"/>
                      <a:r>
                        <a:rPr lang="en-US" sz="1050" u="none" strike="noStrike" dirty="0">
                          <a:effectLst/>
                        </a:rPr>
                        <a:t>82240-Road &amp; Bridge Precinct 4</a:t>
                      </a:r>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a:txBody>
                    <a:bodyPr/>
                    <a:lstStyle/>
                    <a:p>
                      <a:pPr algn="l" fontAlgn="b"/>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050" u="none" strike="noStrike" dirty="0">
                          <a:effectLst/>
                        </a:rPr>
                        <a:t>Maintainer</a:t>
                      </a:r>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050" u="none" strike="noStrike" dirty="0">
                          <a:effectLst/>
                        </a:rPr>
                        <a:t> $         150,000 </a:t>
                      </a:r>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58268">
                <a:tc>
                  <a:txBody>
                    <a:bodyPr/>
                    <a:lstStyle/>
                    <a:p>
                      <a:pPr algn="l" fontAlgn="b"/>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74841">
                <a:tc gridSpan="4">
                  <a:txBody>
                    <a:bodyPr/>
                    <a:lstStyle/>
                    <a:p>
                      <a:pPr algn="l" fontAlgn="b"/>
                      <a:r>
                        <a:rPr lang="en-US" sz="1050" u="sng" strike="noStrike" dirty="0">
                          <a:effectLst/>
                        </a:rPr>
                        <a:t>Criminal District Attorney Pretrial Intervention Fund</a:t>
                      </a:r>
                      <a:endParaRPr lang="en-US" sz="1050" b="1" i="0" u="sng"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58268">
                <a:tc gridSpan="3">
                  <a:txBody>
                    <a:bodyPr/>
                    <a:lstStyle/>
                    <a:p>
                      <a:pPr algn="l" fontAlgn="b"/>
                      <a:r>
                        <a:rPr lang="en-US" sz="1050" u="none" strike="noStrike" dirty="0">
                          <a:effectLst/>
                        </a:rPr>
                        <a:t>32010-Criminal District Attorney</a:t>
                      </a:r>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a:txBody>
                    <a:bodyPr/>
                    <a:lstStyle/>
                    <a:p>
                      <a:pPr algn="l" fontAlgn="b"/>
                      <a:r>
                        <a:rPr lang="en-US" sz="1050" u="none" strike="noStrike" dirty="0">
                          <a:effectLst/>
                        </a:rPr>
                        <a:t>Legal Secretary Intake/Victim's Assistance</a:t>
                      </a:r>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050" u="none" strike="noStrike" dirty="0">
                          <a:effectLst/>
                        </a:rPr>
                        <a:t> $           39,831 </a:t>
                      </a:r>
                      <a:endParaRPr lang="en-US" sz="10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
        <p:nvSpPr>
          <p:cNvPr id="4" name="Slide Number Placeholder 3"/>
          <p:cNvSpPr>
            <a:spLocks noGrp="1"/>
          </p:cNvSpPr>
          <p:nvPr>
            <p:ph type="sldNum" sz="quarter" idx="12"/>
          </p:nvPr>
        </p:nvSpPr>
        <p:spPr/>
        <p:txBody>
          <a:bodyPr/>
          <a:lstStyle/>
          <a:p>
            <a:fld id="{C7D1976F-472D-43E3-A4AD-0DF0061671D1}" type="slidenum">
              <a:rPr lang="en-US" smtClean="0"/>
              <a:t>11</a:t>
            </a:fld>
            <a:endParaRPr lang="en-US"/>
          </a:p>
        </p:txBody>
      </p:sp>
    </p:spTree>
    <p:extLst>
      <p:ext uri="{BB962C8B-B14F-4D97-AF65-F5344CB8AC3E}">
        <p14:creationId xmlns:p14="http://schemas.microsoft.com/office/powerpoint/2010/main" val="736686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533400"/>
          </a:xfrm>
        </p:spPr>
        <p:txBody>
          <a:bodyPr>
            <a:normAutofit/>
          </a:bodyPr>
          <a:lstStyle/>
          <a:p>
            <a:r>
              <a:rPr lang="en-US" sz="2800" dirty="0" smtClean="0"/>
              <a:t>Budget</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53872458"/>
              </p:ext>
            </p:extLst>
          </p:nvPr>
        </p:nvGraphicFramePr>
        <p:xfrm>
          <a:off x="457200" y="1219199"/>
          <a:ext cx="8305800" cy="4744721"/>
        </p:xfrm>
        <a:graphic>
          <a:graphicData uri="http://schemas.openxmlformats.org/drawingml/2006/table">
            <a:tbl>
              <a:tblPr>
                <a:tableStyleId>{5C22544A-7EE6-4342-B048-85BDC9FD1C3A}</a:tableStyleId>
              </a:tblPr>
              <a:tblGrid>
                <a:gridCol w="4161362"/>
                <a:gridCol w="1029313"/>
                <a:gridCol w="905325"/>
                <a:gridCol w="762000"/>
                <a:gridCol w="1447800"/>
              </a:tblGrid>
              <a:tr h="325120">
                <a:tc gridSpan="3">
                  <a:txBody>
                    <a:bodyPr/>
                    <a:lstStyle/>
                    <a:p>
                      <a:pPr algn="l" fontAlgn="b"/>
                      <a:r>
                        <a:rPr lang="en-US" sz="1600" u="none" strike="noStrike" dirty="0">
                          <a:effectLst/>
                        </a:rPr>
                        <a:t>Comparison of General Fund on-going Revenues </a:t>
                      </a:r>
                      <a:r>
                        <a:rPr lang="en-US" sz="1600" u="none" strike="noStrike" dirty="0" err="1">
                          <a:effectLst/>
                        </a:rPr>
                        <a:t>vs</a:t>
                      </a:r>
                      <a:r>
                        <a:rPr lang="en-US" sz="1600" u="none" strike="noStrike" dirty="0">
                          <a:effectLst/>
                        </a:rPr>
                        <a:t> Expenditures</a:t>
                      </a:r>
                      <a:endParaRPr lang="en-US" sz="1600" b="1"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25120">
                <a:tc>
                  <a:txBody>
                    <a:bodyPr/>
                    <a:lstStyle/>
                    <a:p>
                      <a:pPr algn="l" fontAlgn="b"/>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25120">
                <a:tc>
                  <a:txBody>
                    <a:bodyPr/>
                    <a:lstStyle/>
                    <a:p>
                      <a:pPr algn="l" fontAlgn="b"/>
                      <a:r>
                        <a:rPr lang="en-US" sz="1200" u="none" strike="noStrike" dirty="0">
                          <a:effectLst/>
                        </a:rPr>
                        <a:t>Operating Revenues</a:t>
                      </a:r>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200" u="none" strike="noStrike" dirty="0">
                          <a:effectLst/>
                        </a:rPr>
                        <a:t> $</a:t>
                      </a:r>
                      <a:r>
                        <a:rPr lang="en-US" sz="1200" b="1" u="none" strike="noStrike" dirty="0">
                          <a:effectLst/>
                        </a:rPr>
                        <a:t> 18,316,072 </a:t>
                      </a:r>
                      <a:endParaRPr lang="en-US" sz="1200" b="1"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25120">
                <a:tc>
                  <a:txBody>
                    <a:bodyPr/>
                    <a:lstStyle/>
                    <a:p>
                      <a:pPr algn="l" fontAlgn="b"/>
                      <a:r>
                        <a:rPr lang="en-US" sz="1200" u="none" strike="noStrike" dirty="0">
                          <a:effectLst/>
                        </a:rPr>
                        <a:t>     Reduce for one-time revenue</a:t>
                      </a:r>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200" u="none" strike="noStrike" dirty="0">
                          <a:effectLst/>
                        </a:rPr>
                        <a:t> $       (86,592)</a:t>
                      </a:r>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25120">
                <a:tc>
                  <a:txBody>
                    <a:bodyPr/>
                    <a:lstStyle/>
                    <a:p>
                      <a:pPr algn="l" fontAlgn="b"/>
                      <a:r>
                        <a:rPr lang="en-US" sz="1200" u="none" strike="noStrike" dirty="0">
                          <a:effectLst/>
                        </a:rPr>
                        <a:t>     Reduce for one-time revenue</a:t>
                      </a:r>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200" u="none" strike="noStrike" dirty="0">
                          <a:effectLst/>
                        </a:rPr>
                        <a:t> </a:t>
                      </a:r>
                      <a:r>
                        <a:rPr lang="en-US" sz="1200" u="sng" strike="noStrike" dirty="0">
                          <a:effectLst/>
                        </a:rPr>
                        <a:t>$       (99,275)</a:t>
                      </a:r>
                      <a:endParaRPr lang="en-US" sz="1200" b="0" i="0" u="sng"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25120">
                <a:tc>
                  <a:txBody>
                    <a:bodyPr/>
                    <a:lstStyle/>
                    <a:p>
                      <a:pPr algn="l" fontAlgn="b"/>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200" b="1" u="none" strike="noStrike" dirty="0">
                          <a:effectLst/>
                        </a:rPr>
                        <a:t> $ 18,130,205 </a:t>
                      </a:r>
                      <a:endParaRPr lang="en-US" sz="1200" b="1"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25120">
                <a:tc>
                  <a:txBody>
                    <a:bodyPr/>
                    <a:lstStyle/>
                    <a:p>
                      <a:pPr algn="l" fontAlgn="b"/>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25120">
                <a:tc>
                  <a:txBody>
                    <a:bodyPr/>
                    <a:lstStyle/>
                    <a:p>
                      <a:pPr algn="l" fontAlgn="b"/>
                      <a:r>
                        <a:rPr lang="en-US" sz="1200" u="none" strike="noStrike" dirty="0">
                          <a:effectLst/>
                        </a:rPr>
                        <a:t>Operating Budget</a:t>
                      </a:r>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200" u="none" strike="noStrike" dirty="0">
                          <a:effectLst/>
                        </a:rPr>
                        <a:t> </a:t>
                      </a:r>
                      <a:r>
                        <a:rPr lang="en-US" sz="1200" b="1" u="none" strike="noStrike" dirty="0">
                          <a:effectLst/>
                        </a:rPr>
                        <a:t>$ </a:t>
                      </a:r>
                      <a:r>
                        <a:rPr lang="en-US" sz="1200" b="1" u="none" strike="noStrike" dirty="0" smtClean="0">
                          <a:effectLst/>
                        </a:rPr>
                        <a:t>19,547,457 </a:t>
                      </a:r>
                      <a:endParaRPr lang="en-US" sz="1200" b="1"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25120">
                <a:tc>
                  <a:txBody>
                    <a:bodyPr/>
                    <a:lstStyle/>
                    <a:p>
                      <a:pPr algn="l" fontAlgn="b"/>
                      <a:r>
                        <a:rPr lang="en-US" sz="1200" u="none" strike="noStrike" dirty="0" smtClean="0">
                          <a:effectLst/>
                        </a:rPr>
                        <a:t>Reduce for </a:t>
                      </a:r>
                      <a:r>
                        <a:rPr lang="en-US" sz="1200" u="none" strike="noStrike" dirty="0">
                          <a:effectLst/>
                        </a:rPr>
                        <a:t>one-time</a:t>
                      </a:r>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200" u="none" strike="noStrike" dirty="0">
                          <a:effectLst/>
                        </a:rPr>
                        <a:t> $     (484,612)</a:t>
                      </a:r>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25120">
                <a:tc>
                  <a:txBody>
                    <a:bodyPr/>
                    <a:lstStyle/>
                    <a:p>
                      <a:pPr algn="l" fontAlgn="b"/>
                      <a:r>
                        <a:rPr lang="en-US" sz="1200" u="none" strike="noStrike" dirty="0" smtClean="0">
                          <a:effectLst/>
                        </a:rPr>
                        <a:t>Reduce for  </a:t>
                      </a:r>
                      <a:r>
                        <a:rPr lang="en-US" sz="1200" u="none" strike="noStrike" dirty="0">
                          <a:effectLst/>
                        </a:rPr>
                        <a:t>one-time EMS transfer for capital</a:t>
                      </a:r>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200" u="none" strike="noStrike" dirty="0">
                          <a:effectLst/>
                        </a:rPr>
                        <a:t> $       (71,319)</a:t>
                      </a:r>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25120">
                <a:tc>
                  <a:txBody>
                    <a:bodyPr/>
                    <a:lstStyle/>
                    <a:p>
                      <a:pPr algn="l" fontAlgn="b"/>
                      <a:r>
                        <a:rPr lang="en-US" sz="1200" u="none" strike="noStrike" dirty="0">
                          <a:effectLst/>
                        </a:rPr>
                        <a:t>Road and Bridge Allocation</a:t>
                      </a:r>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200" u="none" strike="noStrike" dirty="0">
                          <a:effectLst/>
                        </a:rPr>
                        <a:t> $     (600,000)</a:t>
                      </a:r>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25120">
                <a:tc>
                  <a:txBody>
                    <a:bodyPr/>
                    <a:lstStyle/>
                    <a:p>
                      <a:pPr algn="l" fontAlgn="b"/>
                      <a:r>
                        <a:rPr lang="en-US" sz="1200" u="none" strike="noStrike" dirty="0">
                          <a:effectLst/>
                        </a:rPr>
                        <a:t>Less Contingency-Special One time</a:t>
                      </a:r>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200" u="none" strike="noStrike" dirty="0">
                          <a:effectLst/>
                        </a:rPr>
                        <a:t> </a:t>
                      </a:r>
                      <a:r>
                        <a:rPr lang="en-US" sz="1200" b="1" u="none" strike="noStrike" dirty="0">
                          <a:effectLst/>
                        </a:rPr>
                        <a:t>$     (</a:t>
                      </a:r>
                      <a:r>
                        <a:rPr lang="en-US" sz="1200" b="0" u="sng" strike="noStrike" dirty="0">
                          <a:effectLst/>
                        </a:rPr>
                        <a:t>500,000)</a:t>
                      </a:r>
                      <a:endParaRPr lang="en-US" sz="1200" b="0" i="0" u="sng"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25120">
                <a:tc>
                  <a:txBody>
                    <a:bodyPr/>
                    <a:lstStyle/>
                    <a:p>
                      <a:pPr algn="l" fontAlgn="b"/>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200" u="none" strike="noStrike" dirty="0">
                          <a:effectLst/>
                        </a:rPr>
                        <a:t> </a:t>
                      </a:r>
                      <a:r>
                        <a:rPr lang="en-US" sz="1200" b="1" u="none" strike="noStrike" dirty="0">
                          <a:effectLst/>
                        </a:rPr>
                        <a:t>$ </a:t>
                      </a:r>
                      <a:r>
                        <a:rPr lang="en-US" sz="1200" b="1" u="none" strike="noStrike" dirty="0" smtClean="0">
                          <a:effectLst/>
                        </a:rPr>
                        <a:t>17,891,526 </a:t>
                      </a:r>
                      <a:endParaRPr lang="en-US" sz="1200" b="1"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93041">
                <a:tc>
                  <a:txBody>
                    <a:bodyPr/>
                    <a:lstStyle/>
                    <a:p>
                      <a:pPr algn="l" fontAlgn="b"/>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25120">
                <a:tc>
                  <a:txBody>
                    <a:bodyPr/>
                    <a:lstStyle/>
                    <a:p>
                      <a:pPr algn="l" fontAlgn="b"/>
                      <a:r>
                        <a:rPr lang="en-US" sz="1200" u="none" strike="noStrike" dirty="0">
                          <a:effectLst/>
                        </a:rPr>
                        <a:t>On-going </a:t>
                      </a:r>
                      <a:r>
                        <a:rPr lang="en-US" sz="1200" u="none" strike="noStrike" dirty="0" smtClean="0">
                          <a:effectLst/>
                        </a:rPr>
                        <a:t>Rev/Expense </a:t>
                      </a:r>
                      <a:r>
                        <a:rPr lang="en-US" sz="1200" u="none" strike="noStrike" dirty="0">
                          <a:effectLst/>
                        </a:rPr>
                        <a:t>difference</a:t>
                      </a:r>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200" u="none" strike="noStrike" dirty="0">
                          <a:effectLst/>
                        </a:rPr>
                        <a:t> </a:t>
                      </a:r>
                      <a:r>
                        <a:rPr lang="en-US" sz="1200" b="1" u="none" strike="noStrike" dirty="0">
                          <a:effectLst/>
                        </a:rPr>
                        <a:t>$       </a:t>
                      </a:r>
                      <a:r>
                        <a:rPr lang="en-US" sz="1200" b="1" u="none" strike="noStrike" dirty="0" smtClean="0">
                          <a:effectLst/>
                        </a:rPr>
                        <a:t>238,679</a:t>
                      </a:r>
                      <a:endParaRPr lang="en-US" sz="1200" b="1"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
        <p:nvSpPr>
          <p:cNvPr id="3" name="Slide Number Placeholder 2"/>
          <p:cNvSpPr>
            <a:spLocks noGrp="1"/>
          </p:cNvSpPr>
          <p:nvPr>
            <p:ph type="sldNum" sz="quarter" idx="12"/>
          </p:nvPr>
        </p:nvSpPr>
        <p:spPr/>
        <p:txBody>
          <a:bodyPr/>
          <a:lstStyle/>
          <a:p>
            <a:fld id="{C7D1976F-472D-43E3-A4AD-0DF0061671D1}" type="slidenum">
              <a:rPr lang="en-US" smtClean="0"/>
              <a:t>12</a:t>
            </a:fld>
            <a:endParaRPr lang="en-US"/>
          </a:p>
        </p:txBody>
      </p:sp>
    </p:spTree>
    <p:extLst>
      <p:ext uri="{BB962C8B-B14F-4D97-AF65-F5344CB8AC3E}">
        <p14:creationId xmlns:p14="http://schemas.microsoft.com/office/powerpoint/2010/main" val="17186563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1394"/>
            <a:ext cx="8229600" cy="445806"/>
          </a:xfrm>
        </p:spPr>
        <p:txBody>
          <a:bodyPr>
            <a:noAutofit/>
          </a:bodyPr>
          <a:lstStyle/>
          <a:p>
            <a:r>
              <a:rPr lang="en-US" sz="2800" dirty="0" smtClean="0"/>
              <a:t>Budget</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64989392"/>
              </p:ext>
            </p:extLst>
          </p:nvPr>
        </p:nvGraphicFramePr>
        <p:xfrm>
          <a:off x="533400" y="762005"/>
          <a:ext cx="8153399" cy="5562592"/>
        </p:xfrm>
        <a:graphic>
          <a:graphicData uri="http://schemas.openxmlformats.org/drawingml/2006/table">
            <a:tbl>
              <a:tblPr>
                <a:tableStyleId>{5C22544A-7EE6-4342-B048-85BDC9FD1C3A}</a:tableStyleId>
              </a:tblPr>
              <a:tblGrid>
                <a:gridCol w="3921946"/>
                <a:gridCol w="979332"/>
                <a:gridCol w="1256502"/>
                <a:gridCol w="831507"/>
                <a:gridCol w="1164112"/>
              </a:tblGrid>
              <a:tr h="328977">
                <a:tc>
                  <a:txBody>
                    <a:bodyPr/>
                    <a:lstStyle/>
                    <a:p>
                      <a:pPr algn="l" fontAlgn="b"/>
                      <a:r>
                        <a:rPr lang="en-US" sz="1800" u="none" strike="noStrike" dirty="0">
                          <a:effectLst/>
                        </a:rPr>
                        <a:t>General Fund</a:t>
                      </a:r>
                      <a:endParaRPr lang="en-US" sz="1800" b="1"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93077">
                <a:tc>
                  <a:txBody>
                    <a:bodyPr/>
                    <a:lstStyle/>
                    <a:p>
                      <a:pPr algn="l" fontAlgn="b"/>
                      <a:r>
                        <a:rPr lang="en-US" sz="1200" u="none" strike="noStrike" dirty="0">
                          <a:effectLst/>
                        </a:rPr>
                        <a:t>Recap of Expenditures Budget Changes</a:t>
                      </a:r>
                      <a:endParaRPr lang="en-US" sz="1200" b="1"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00392">
                <a:tc>
                  <a:txBody>
                    <a:bodyPr/>
                    <a:lstStyle/>
                    <a:p>
                      <a:pPr algn="l" fontAlgn="b"/>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82765">
                <a:tc>
                  <a:txBody>
                    <a:bodyPr/>
                    <a:lstStyle/>
                    <a:p>
                      <a:pPr algn="l" fontAlgn="b"/>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endParaRPr lang="en-US" sz="10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93077">
                <a:tc>
                  <a:txBody>
                    <a:bodyPr/>
                    <a:lstStyle/>
                    <a:p>
                      <a:pPr algn="l" fontAlgn="b"/>
                      <a:r>
                        <a:rPr lang="en-US" sz="1200" u="none" strike="noStrike" dirty="0">
                          <a:effectLst/>
                        </a:rPr>
                        <a:t>Budget </a:t>
                      </a:r>
                      <a:r>
                        <a:rPr lang="en-US" sz="1200" u="none" strike="noStrike" dirty="0" smtClean="0">
                          <a:effectLst/>
                        </a:rPr>
                        <a:t>FY </a:t>
                      </a:r>
                      <a:r>
                        <a:rPr lang="en-US" sz="1200" u="none" strike="noStrike" dirty="0">
                          <a:effectLst/>
                        </a:rPr>
                        <a:t>12-13</a:t>
                      </a:r>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200" b="1" u="none" strike="noStrike" dirty="0">
                          <a:effectLst/>
                        </a:rPr>
                        <a:t>$18,013,724</a:t>
                      </a:r>
                      <a:endParaRPr lang="en-US" sz="1200" b="1"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34985">
                <a:tc gridSpan="2">
                  <a:txBody>
                    <a:bodyPr/>
                    <a:lstStyle/>
                    <a:p>
                      <a:pPr algn="l" fontAlgn="b"/>
                      <a:r>
                        <a:rPr lang="en-US" sz="1200" u="none" strike="noStrike" dirty="0">
                          <a:effectLst/>
                        </a:rPr>
                        <a:t>Reduce for one-time Road and Bridge Fund Transfer in FY 12-13</a:t>
                      </a:r>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a:txBody>
                    <a:bodyPr/>
                    <a:lstStyle/>
                    <a:p>
                      <a:pPr algn="l" fontAlgn="b"/>
                      <a:endParaRPr lang="en-US" sz="12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200" u="none" strike="noStrike" dirty="0">
                          <a:effectLst/>
                        </a:rPr>
                        <a:t> $     (450,000)</a:t>
                      </a:r>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19318">
                <a:tc>
                  <a:txBody>
                    <a:bodyPr/>
                    <a:lstStyle/>
                    <a:p>
                      <a:pPr algn="l" fontAlgn="b"/>
                      <a:r>
                        <a:rPr lang="en-US" sz="1200" u="none" strike="noStrike" dirty="0">
                          <a:effectLst/>
                        </a:rPr>
                        <a:t>Reduce for one-time expenditures in FY 12-13</a:t>
                      </a:r>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200" u="none" strike="noStrike" dirty="0">
                          <a:effectLst/>
                        </a:rPr>
                        <a:t> $     (533,133)</a:t>
                      </a:r>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93077">
                <a:tc gridSpan="2">
                  <a:txBody>
                    <a:bodyPr/>
                    <a:lstStyle/>
                    <a:p>
                      <a:pPr algn="l" fontAlgn="b"/>
                      <a:r>
                        <a:rPr lang="en-US" sz="1200" u="none" strike="noStrike" dirty="0">
                          <a:effectLst/>
                        </a:rPr>
                        <a:t>Reduce for one-time transfer for Projects in FY 12-13</a:t>
                      </a:r>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a:txBody>
                    <a:bodyPr/>
                    <a:lstStyle/>
                    <a:p>
                      <a:pPr algn="l" fontAlgn="b"/>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200" u="none" strike="noStrike" dirty="0">
                          <a:effectLst/>
                        </a:rPr>
                        <a:t> $       (21,316)</a:t>
                      </a:r>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93077">
                <a:tc gridSpan="2">
                  <a:txBody>
                    <a:bodyPr/>
                    <a:lstStyle/>
                    <a:p>
                      <a:pPr algn="l" fontAlgn="b"/>
                      <a:r>
                        <a:rPr lang="en-US" sz="1200" u="none" strike="noStrike" dirty="0">
                          <a:effectLst/>
                        </a:rPr>
                        <a:t>Reduce for one-time transfer to Legislative Fund </a:t>
                      </a:r>
                      <a:r>
                        <a:rPr lang="en-US" sz="1200" u="none" strike="noStrike" dirty="0" smtClean="0">
                          <a:effectLst/>
                        </a:rPr>
                        <a:t>FY </a:t>
                      </a:r>
                      <a:r>
                        <a:rPr lang="en-US" sz="1200" u="none" strike="noStrike" dirty="0">
                          <a:effectLst/>
                        </a:rPr>
                        <a:t>12-13</a:t>
                      </a:r>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a:txBody>
                    <a:bodyPr/>
                    <a:lstStyle/>
                    <a:p>
                      <a:pPr algn="l" fontAlgn="b"/>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200" u="none" strike="noStrike" dirty="0">
                          <a:effectLst/>
                        </a:rPr>
                        <a:t> $          (3,721)</a:t>
                      </a:r>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93077">
                <a:tc>
                  <a:txBody>
                    <a:bodyPr/>
                    <a:lstStyle/>
                    <a:p>
                      <a:pPr algn="l" fontAlgn="b"/>
                      <a:r>
                        <a:rPr lang="en-US" sz="1200" u="none" strike="noStrike" dirty="0">
                          <a:effectLst/>
                        </a:rPr>
                        <a:t>Reduce for one-time EMS Capital in </a:t>
                      </a:r>
                      <a:r>
                        <a:rPr lang="en-US" sz="1200" u="none" strike="noStrike" dirty="0" smtClean="0">
                          <a:effectLst/>
                        </a:rPr>
                        <a:t>FY </a:t>
                      </a:r>
                      <a:r>
                        <a:rPr lang="en-US" sz="1200" u="none" strike="noStrike" dirty="0">
                          <a:effectLst/>
                        </a:rPr>
                        <a:t>12-13</a:t>
                      </a:r>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200" u="none" strike="noStrike" dirty="0">
                          <a:effectLst/>
                        </a:rPr>
                        <a:t> $     (140,512)</a:t>
                      </a:r>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93077">
                <a:tc gridSpan="2">
                  <a:txBody>
                    <a:bodyPr/>
                    <a:lstStyle/>
                    <a:p>
                      <a:pPr algn="l" fontAlgn="b"/>
                      <a:r>
                        <a:rPr lang="en-US" sz="1200" u="none" strike="noStrike" dirty="0">
                          <a:effectLst/>
                        </a:rPr>
                        <a:t>Reduce for one-time transfer to Legislative Fund </a:t>
                      </a:r>
                      <a:r>
                        <a:rPr lang="en-US" sz="1200" u="none" strike="noStrike" dirty="0" smtClean="0">
                          <a:effectLst/>
                        </a:rPr>
                        <a:t>FY </a:t>
                      </a:r>
                      <a:r>
                        <a:rPr lang="en-US" sz="1200" u="none" strike="noStrike" dirty="0">
                          <a:effectLst/>
                        </a:rPr>
                        <a:t>12-13</a:t>
                      </a:r>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a:txBody>
                    <a:bodyPr/>
                    <a:lstStyle/>
                    <a:p>
                      <a:pPr algn="l" fontAlgn="b"/>
                      <a:endParaRPr lang="en-US" sz="12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200" u="none" strike="noStrike" dirty="0">
                          <a:effectLst/>
                        </a:rPr>
                        <a:t> $       (14,507)</a:t>
                      </a:r>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93077">
                <a:tc>
                  <a:txBody>
                    <a:bodyPr/>
                    <a:lstStyle/>
                    <a:p>
                      <a:pPr algn="l" fontAlgn="b"/>
                      <a:r>
                        <a:rPr lang="en-US" sz="1200" u="none" strike="noStrike" dirty="0">
                          <a:effectLst/>
                        </a:rPr>
                        <a:t>Increases for </a:t>
                      </a:r>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93077">
                <a:tc>
                  <a:txBody>
                    <a:bodyPr/>
                    <a:lstStyle/>
                    <a:p>
                      <a:pPr algn="l" fontAlgn="b"/>
                      <a:r>
                        <a:rPr lang="en-US" sz="1200" u="none" strike="noStrike" dirty="0">
                          <a:effectLst/>
                        </a:rPr>
                        <a:t>      On-going listed above </a:t>
                      </a:r>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200" u="none" strike="noStrike" dirty="0">
                          <a:effectLst/>
                        </a:rPr>
                        <a:t> $       </a:t>
                      </a:r>
                      <a:r>
                        <a:rPr lang="en-US" sz="1200" u="none" strike="noStrike" dirty="0" smtClean="0">
                          <a:effectLst/>
                        </a:rPr>
                        <a:t>857,685</a:t>
                      </a:r>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93077">
                <a:tc>
                  <a:txBody>
                    <a:bodyPr/>
                    <a:lstStyle/>
                    <a:p>
                      <a:pPr algn="l" fontAlgn="b"/>
                      <a:r>
                        <a:rPr lang="en-US" sz="1200" u="none" strike="noStrike" dirty="0">
                          <a:effectLst/>
                        </a:rPr>
                        <a:t>      One-time listed above</a:t>
                      </a:r>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200" u="none" strike="noStrike" dirty="0">
                          <a:effectLst/>
                        </a:rPr>
                        <a:t> $       484,612 </a:t>
                      </a:r>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93077">
                <a:tc gridSpan="2">
                  <a:txBody>
                    <a:bodyPr/>
                    <a:lstStyle/>
                    <a:p>
                      <a:pPr algn="l" fontAlgn="b"/>
                      <a:r>
                        <a:rPr lang="en-US" sz="1200" u="none" strike="noStrike" dirty="0">
                          <a:effectLst/>
                        </a:rPr>
                        <a:t>One-time transfer to Road and Bridge Fund for Operations</a:t>
                      </a:r>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a:txBody>
                    <a:bodyPr/>
                    <a:lstStyle/>
                    <a:p>
                      <a:pPr algn="l" fontAlgn="b"/>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200" u="none" strike="noStrike" dirty="0">
                          <a:effectLst/>
                        </a:rPr>
                        <a:t> $       600,000 </a:t>
                      </a:r>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93077">
                <a:tc>
                  <a:txBody>
                    <a:bodyPr/>
                    <a:lstStyle/>
                    <a:p>
                      <a:pPr algn="l" fontAlgn="b"/>
                      <a:r>
                        <a:rPr lang="en-US" sz="1200" u="none" strike="noStrike" dirty="0">
                          <a:effectLst/>
                        </a:rPr>
                        <a:t>One-time transfer to EMS Fund for Capital</a:t>
                      </a:r>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200" u="none" strike="noStrike" dirty="0">
                          <a:effectLst/>
                        </a:rPr>
                        <a:t> $         71,319 </a:t>
                      </a:r>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93077">
                <a:tc gridSpan="3">
                  <a:txBody>
                    <a:bodyPr/>
                    <a:lstStyle/>
                    <a:p>
                      <a:pPr algn="l" fontAlgn="b"/>
                      <a:r>
                        <a:rPr lang="en-US" sz="1200" u="none" strike="noStrike" dirty="0">
                          <a:effectLst/>
                        </a:rPr>
                        <a:t>Increased need for transfer from tax revenues for EMS operations</a:t>
                      </a:r>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200" u="none" strike="noStrike" dirty="0">
                          <a:effectLst/>
                        </a:rPr>
                        <a:t> $       604,392 </a:t>
                      </a:r>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93077">
                <a:tc>
                  <a:txBody>
                    <a:bodyPr/>
                    <a:lstStyle/>
                    <a:p>
                      <a:pPr algn="l" fontAlgn="b"/>
                      <a:r>
                        <a:rPr lang="en-US" sz="1200" u="none" strike="noStrike" dirty="0">
                          <a:effectLst/>
                        </a:rPr>
                        <a:t>EMS benefit/pay</a:t>
                      </a:r>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200" u="none" strike="noStrike" dirty="0">
                          <a:effectLst/>
                        </a:rPr>
                        <a:t> $         13,619 </a:t>
                      </a:r>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93077">
                <a:tc>
                  <a:txBody>
                    <a:bodyPr/>
                    <a:lstStyle/>
                    <a:p>
                      <a:pPr algn="l" fontAlgn="b"/>
                      <a:r>
                        <a:rPr lang="en-US" sz="1200" u="none" strike="noStrike" dirty="0">
                          <a:effectLst/>
                        </a:rPr>
                        <a:t>EMS Pay Increase</a:t>
                      </a:r>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200" u="sng" strike="noStrike" dirty="0">
                          <a:effectLst/>
                        </a:rPr>
                        <a:t>            65,295 </a:t>
                      </a:r>
                      <a:endParaRPr lang="en-US" sz="1200" b="0" i="0" u="sng"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93077">
                <a:tc>
                  <a:txBody>
                    <a:bodyPr/>
                    <a:lstStyle/>
                    <a:p>
                      <a:pPr algn="l" fontAlgn="b"/>
                      <a:r>
                        <a:rPr lang="en-US" sz="1200" u="none" strike="noStrike" dirty="0" smtClean="0">
                          <a:effectLst/>
                        </a:rPr>
                        <a:t>Budget FY 13-14</a:t>
                      </a:r>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200" u="none" strike="noStrike" dirty="0" smtClean="0">
                          <a:effectLst/>
                        </a:rPr>
                        <a:t>     </a:t>
                      </a:r>
                      <a:r>
                        <a:rPr lang="en-US" sz="1200" b="1" u="none" strike="noStrike" dirty="0" smtClean="0">
                          <a:effectLst/>
                        </a:rPr>
                        <a:t> $19,547,457</a:t>
                      </a:r>
                      <a:endParaRPr lang="en-US" sz="1200" b="1"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
        <p:nvSpPr>
          <p:cNvPr id="3" name="Slide Number Placeholder 2"/>
          <p:cNvSpPr>
            <a:spLocks noGrp="1"/>
          </p:cNvSpPr>
          <p:nvPr>
            <p:ph type="sldNum" sz="quarter" idx="12"/>
          </p:nvPr>
        </p:nvSpPr>
        <p:spPr/>
        <p:txBody>
          <a:bodyPr/>
          <a:lstStyle/>
          <a:p>
            <a:fld id="{C7D1976F-472D-43E3-A4AD-0DF0061671D1}" type="slidenum">
              <a:rPr lang="en-US" smtClean="0"/>
              <a:t>13</a:t>
            </a:fld>
            <a:endParaRPr lang="en-US"/>
          </a:p>
        </p:txBody>
      </p:sp>
    </p:spTree>
    <p:extLst>
      <p:ext uri="{BB962C8B-B14F-4D97-AF65-F5344CB8AC3E}">
        <p14:creationId xmlns:p14="http://schemas.microsoft.com/office/powerpoint/2010/main" val="39832307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52400"/>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381000"/>
            <a:ext cx="8229600" cy="6324600"/>
          </a:xfrm>
        </p:spPr>
        <p:txBody>
          <a:bodyPr>
            <a:normAutofit fontScale="32500" lnSpcReduction="20000"/>
          </a:bodyPr>
          <a:lstStyle/>
          <a:p>
            <a:endParaRPr lang="en-US" b="1" dirty="0" smtClean="0"/>
          </a:p>
          <a:p>
            <a:r>
              <a:rPr lang="en-US" sz="4500" b="1" dirty="0" smtClean="0"/>
              <a:t>Walker </a:t>
            </a:r>
            <a:r>
              <a:rPr lang="en-US" sz="4500" b="1" dirty="0"/>
              <a:t>County </a:t>
            </a:r>
            <a:r>
              <a:rPr lang="en-US" sz="4500" b="1" dirty="0" smtClean="0"/>
              <a:t>Budget</a:t>
            </a:r>
            <a:endParaRPr lang="en-US" sz="4500" b="1" dirty="0"/>
          </a:p>
          <a:p>
            <a:r>
              <a:rPr lang="en-US" sz="4500" b="1" dirty="0"/>
              <a:t>October 1, 2013 thru September 30, </a:t>
            </a:r>
            <a:r>
              <a:rPr lang="en-US" sz="4500" b="1" dirty="0" smtClean="0"/>
              <a:t>2014</a:t>
            </a:r>
          </a:p>
          <a:p>
            <a:endParaRPr lang="en-US" sz="4500" dirty="0"/>
          </a:p>
          <a:p>
            <a:r>
              <a:rPr lang="en-US" sz="4500" u="sng" dirty="0"/>
              <a:t>At a 100% collection rate  </a:t>
            </a:r>
            <a:endParaRPr lang="en-US" sz="4500" u="sng" dirty="0" smtClean="0"/>
          </a:p>
          <a:p>
            <a:endParaRPr lang="en-US" sz="4500" dirty="0"/>
          </a:p>
          <a:p>
            <a:r>
              <a:rPr lang="en-US" sz="4500" dirty="0"/>
              <a:t>This budget will raise more revenue from property taxes than last year’s budget by an amount of $</a:t>
            </a:r>
            <a:r>
              <a:rPr lang="en-US" sz="4500" dirty="0" smtClean="0"/>
              <a:t>1,683,014 </a:t>
            </a:r>
            <a:r>
              <a:rPr lang="en-US" sz="4500" dirty="0"/>
              <a:t>which  is a  </a:t>
            </a:r>
            <a:r>
              <a:rPr lang="en-US" sz="4500" dirty="0" smtClean="0"/>
              <a:t>11.28%,  </a:t>
            </a:r>
            <a:r>
              <a:rPr lang="en-US" sz="4500" dirty="0"/>
              <a:t>increase from last year’s budget.  The property tax to be raised from new property added to the tax roll this year is $299,925.</a:t>
            </a:r>
          </a:p>
          <a:p>
            <a:endParaRPr lang="en-US" sz="4500" dirty="0" smtClean="0"/>
          </a:p>
          <a:p>
            <a:r>
              <a:rPr lang="en-US" sz="4500" dirty="0" smtClean="0"/>
              <a:t>The </a:t>
            </a:r>
            <a:r>
              <a:rPr lang="en-US" sz="4500" dirty="0"/>
              <a:t>record vote of each member of the commissioners court voting  on the proposed tax rate increase is as follows</a:t>
            </a:r>
            <a:r>
              <a:rPr lang="en-US" sz="4500" dirty="0" smtClean="0"/>
              <a:t>:</a:t>
            </a:r>
          </a:p>
          <a:p>
            <a:endParaRPr lang="en-US" sz="4500" dirty="0"/>
          </a:p>
          <a:p>
            <a:r>
              <a:rPr lang="en-US" sz="4500" dirty="0" smtClean="0"/>
              <a:t>County Judge, Danny Pierce - For</a:t>
            </a:r>
          </a:p>
          <a:p>
            <a:r>
              <a:rPr lang="en-US" sz="4500" dirty="0" smtClean="0"/>
              <a:t>Commissioner Precinct 1, B.J. Gaines - For</a:t>
            </a:r>
          </a:p>
          <a:p>
            <a:r>
              <a:rPr lang="en-US" sz="4500" dirty="0" smtClean="0"/>
              <a:t>Commissioner Precinct 2, Ronnie White - Against</a:t>
            </a:r>
          </a:p>
          <a:p>
            <a:r>
              <a:rPr lang="en-US" sz="4500" dirty="0" smtClean="0"/>
              <a:t>Commissioner Precinct 3, Bobby Warren - For</a:t>
            </a:r>
          </a:p>
          <a:p>
            <a:r>
              <a:rPr lang="en-US" sz="4500" dirty="0" smtClean="0"/>
              <a:t>Commissioner Precinct 4, Tim Paulsel - For</a:t>
            </a:r>
          </a:p>
          <a:p>
            <a:endParaRPr lang="en-US" sz="4500" dirty="0" smtClean="0"/>
          </a:p>
          <a:p>
            <a:r>
              <a:rPr lang="en-US" sz="4500" dirty="0" smtClean="0"/>
              <a:t>The </a:t>
            </a:r>
            <a:r>
              <a:rPr lang="en-US" sz="4500" dirty="0"/>
              <a:t>county property tax rate for the preceding fiscal year(FY 12-13)  was $0.6355 for each $100 taxable assessed valuation</a:t>
            </a:r>
            <a:r>
              <a:rPr lang="en-US" sz="4500" dirty="0" smtClean="0"/>
              <a:t>.</a:t>
            </a:r>
            <a:r>
              <a:rPr lang="en-US" sz="4500" dirty="0"/>
              <a:t> </a:t>
            </a:r>
          </a:p>
          <a:p>
            <a:r>
              <a:rPr lang="en-US" sz="4500" dirty="0"/>
              <a:t>For </a:t>
            </a:r>
            <a:r>
              <a:rPr lang="en-US" sz="4500" dirty="0" smtClean="0"/>
              <a:t>this year’s </a:t>
            </a:r>
            <a:r>
              <a:rPr lang="en-US" sz="4500" dirty="0"/>
              <a:t>budget,  the </a:t>
            </a:r>
            <a:r>
              <a:rPr lang="en-US" sz="4500" dirty="0" smtClean="0"/>
              <a:t>tax </a:t>
            </a:r>
            <a:r>
              <a:rPr lang="en-US" sz="4500" dirty="0"/>
              <a:t>rate is $0.6778 per $100 taxable assessed valuation.  The calculated effective tax rate is $0.6578. The calculated effective maintenance and operations tax rate is $0.6009 and the calculated debt rate is $0.0569</a:t>
            </a:r>
            <a:r>
              <a:rPr lang="en-US" sz="4500" dirty="0" smtClean="0"/>
              <a:t>. The rollback rate is calculated at $0.7095.</a:t>
            </a:r>
            <a:endParaRPr lang="en-US" sz="4500" dirty="0"/>
          </a:p>
          <a:p>
            <a:endParaRPr lang="en-US" sz="4500" dirty="0"/>
          </a:p>
          <a:p>
            <a:r>
              <a:rPr lang="en-US" sz="4500" dirty="0"/>
              <a:t>The total debt obligation of the county is $19,315,000.  </a:t>
            </a:r>
          </a:p>
          <a:p>
            <a:endParaRPr lang="en-US" sz="3300" dirty="0" smtClean="0"/>
          </a:p>
          <a:p>
            <a:endParaRPr lang="en-US" sz="3300" dirty="0"/>
          </a:p>
          <a:p>
            <a:r>
              <a:rPr lang="en-US" dirty="0"/>
              <a:t>The wording of this notice is as required by Local Government Code Subtitle B. County Finances, Chapter 111. County Budget, Section 111.003 and as amended by S.B. 656. </a:t>
            </a:r>
          </a:p>
          <a:p>
            <a:endParaRPr lang="en-US" dirty="0"/>
          </a:p>
        </p:txBody>
      </p:sp>
      <p:sp>
        <p:nvSpPr>
          <p:cNvPr id="4" name="Slide Number Placeholder 3"/>
          <p:cNvSpPr>
            <a:spLocks noGrp="1"/>
          </p:cNvSpPr>
          <p:nvPr>
            <p:ph type="sldNum" sz="quarter" idx="12"/>
          </p:nvPr>
        </p:nvSpPr>
        <p:spPr/>
        <p:txBody>
          <a:bodyPr/>
          <a:lstStyle/>
          <a:p>
            <a:fld id="{C7D1976F-472D-43E3-A4AD-0DF0061671D1}" type="slidenum">
              <a:rPr lang="en-US" smtClean="0"/>
              <a:t>2</a:t>
            </a:fld>
            <a:endParaRPr lang="en-US"/>
          </a:p>
        </p:txBody>
      </p:sp>
    </p:spTree>
    <p:extLst>
      <p:ext uri="{BB962C8B-B14F-4D97-AF65-F5344CB8AC3E}">
        <p14:creationId xmlns:p14="http://schemas.microsoft.com/office/powerpoint/2010/main" val="38701301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33400"/>
          </a:xfrm>
        </p:spPr>
        <p:txBody>
          <a:bodyPr>
            <a:normAutofit fontScale="90000"/>
          </a:bodyPr>
          <a:lstStyle/>
          <a:p>
            <a:r>
              <a:rPr lang="en-US" dirty="0" smtClean="0"/>
              <a:t/>
            </a:r>
            <a:br>
              <a:rPr lang="en-US" dirty="0" smtClean="0"/>
            </a:br>
            <a:r>
              <a:rPr lang="en-US" sz="3100" dirty="0" smtClean="0"/>
              <a:t>Fy 13-14 </a:t>
            </a:r>
            <a:r>
              <a:rPr lang="en-US" sz="3100" dirty="0"/>
              <a:t>Budget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11506219"/>
              </p:ext>
            </p:extLst>
          </p:nvPr>
        </p:nvGraphicFramePr>
        <p:xfrm>
          <a:off x="1219200" y="1676401"/>
          <a:ext cx="6096000" cy="1600199"/>
        </p:xfrm>
        <a:graphic>
          <a:graphicData uri="http://schemas.openxmlformats.org/drawingml/2006/table">
            <a:tbl>
              <a:tblPr>
                <a:tableStyleId>{5C22544A-7EE6-4342-B048-85BDC9FD1C3A}</a:tableStyleId>
              </a:tblPr>
              <a:tblGrid>
                <a:gridCol w="1524000"/>
                <a:gridCol w="1219200"/>
                <a:gridCol w="252666"/>
                <a:gridCol w="1521439"/>
                <a:gridCol w="290612"/>
                <a:gridCol w="1288083"/>
              </a:tblGrid>
              <a:tr h="533399">
                <a:tc>
                  <a:txBody>
                    <a:bodyPr/>
                    <a:lstStyle/>
                    <a:p>
                      <a:pPr algn="l" fontAlgn="b"/>
                      <a:endParaRPr lang="en-US" sz="1400" b="0" i="0" u="none" strike="noStrike" dirty="0">
                        <a:solidFill>
                          <a:srgbClr val="000000"/>
                        </a:solidFill>
                        <a:effectLst/>
                        <a:latin typeface="Calibri"/>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400" b="1" i="0" u="none" strike="noStrike" dirty="0" smtClean="0">
                          <a:solidFill>
                            <a:srgbClr val="000000"/>
                          </a:solidFill>
                          <a:effectLst/>
                          <a:latin typeface="Calibri"/>
                        </a:rPr>
                        <a:t> Total</a:t>
                      </a:r>
                      <a:r>
                        <a:rPr lang="en-US" sz="1400" b="1" i="0" u="none" strike="noStrike" baseline="0" dirty="0" smtClean="0">
                          <a:solidFill>
                            <a:srgbClr val="000000"/>
                          </a:solidFill>
                          <a:effectLst/>
                          <a:latin typeface="Calibri"/>
                        </a:rPr>
                        <a:t> All Funds</a:t>
                      </a:r>
                      <a:endParaRPr lang="en-US" sz="1400" b="1" i="0" u="none" strike="noStrike" dirty="0">
                        <a:solidFill>
                          <a:srgbClr val="000000"/>
                        </a:solidFill>
                        <a:effectLst/>
                        <a:latin typeface="Calibri"/>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400" b="1" i="0" u="none" strike="noStrike" dirty="0">
                        <a:solidFill>
                          <a:srgbClr val="000000"/>
                        </a:solidFill>
                        <a:effectLst/>
                        <a:latin typeface="Calibri"/>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400" b="1" i="0" u="none" strike="noStrike" dirty="0" err="1" smtClean="0">
                          <a:solidFill>
                            <a:srgbClr val="000000"/>
                          </a:solidFill>
                          <a:effectLst/>
                          <a:latin typeface="Calibri"/>
                        </a:rPr>
                        <a:t>Interfund</a:t>
                      </a:r>
                      <a:r>
                        <a:rPr lang="en-US" sz="1400" b="1" i="0" u="none" strike="noStrike" dirty="0" smtClean="0">
                          <a:solidFill>
                            <a:srgbClr val="000000"/>
                          </a:solidFill>
                          <a:effectLst/>
                          <a:latin typeface="Calibri"/>
                        </a:rPr>
                        <a:t> Transfers</a:t>
                      </a:r>
                      <a:endParaRPr lang="en-US" sz="1400" b="1" i="0" u="none" strike="noStrike" dirty="0">
                        <a:solidFill>
                          <a:srgbClr val="000000"/>
                        </a:solidFill>
                        <a:effectLst/>
                        <a:latin typeface="Calibri"/>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400" b="1" i="0" u="none" strike="noStrike" dirty="0">
                        <a:solidFill>
                          <a:srgbClr val="000000"/>
                        </a:solidFill>
                        <a:effectLst/>
                        <a:latin typeface="Calibri"/>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400" b="1" i="0" u="none" strike="noStrike" dirty="0" smtClean="0">
                          <a:solidFill>
                            <a:srgbClr val="000000"/>
                          </a:solidFill>
                          <a:effectLst/>
                          <a:latin typeface="Calibri"/>
                        </a:rPr>
                        <a:t>Budget Net</a:t>
                      </a:r>
                      <a:r>
                        <a:rPr lang="en-US" sz="1400" b="1" i="0" u="none" strike="noStrike" baseline="0" dirty="0" smtClean="0">
                          <a:solidFill>
                            <a:srgbClr val="000000"/>
                          </a:solidFill>
                          <a:effectLst/>
                          <a:latin typeface="Calibri"/>
                        </a:rPr>
                        <a:t> of Transfers</a:t>
                      </a:r>
                      <a:endParaRPr lang="en-US" sz="1400" b="1" i="0" u="none" strike="noStrike" dirty="0">
                        <a:solidFill>
                          <a:srgbClr val="000000"/>
                        </a:solidFill>
                        <a:effectLst/>
                        <a:latin typeface="Calibri"/>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81000">
                <a:tc>
                  <a:txBody>
                    <a:bodyPr/>
                    <a:lstStyle/>
                    <a:p>
                      <a:pPr algn="l" fontAlgn="b"/>
                      <a:r>
                        <a:rPr lang="en-US" sz="1400" u="none" strike="noStrike" dirty="0">
                          <a:effectLst/>
                        </a:rPr>
                        <a:t>FY 13-14</a:t>
                      </a:r>
                      <a:endParaRPr lang="en-US" sz="1400" b="0" i="0" u="none" strike="noStrike" dirty="0">
                        <a:solidFill>
                          <a:srgbClr val="000000"/>
                        </a:solidFill>
                        <a:effectLst/>
                        <a:latin typeface="Calibri"/>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400" u="none" strike="noStrike" dirty="0">
                          <a:effectLst/>
                        </a:rPr>
                        <a:t> $   </a:t>
                      </a:r>
                      <a:r>
                        <a:rPr lang="en-US" sz="1400" u="none" strike="noStrike" dirty="0" smtClean="0">
                          <a:effectLst/>
                        </a:rPr>
                        <a:t>30,494,793 </a:t>
                      </a:r>
                      <a:endParaRPr lang="en-US" sz="1400" b="1" i="0" u="none" strike="noStrike" dirty="0">
                        <a:solidFill>
                          <a:srgbClr val="000000"/>
                        </a:solidFill>
                        <a:effectLst/>
                        <a:latin typeface="Calibri"/>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400" b="1" i="0" u="none" strike="noStrike" dirty="0">
                        <a:solidFill>
                          <a:srgbClr val="000000"/>
                        </a:solidFill>
                        <a:effectLst/>
                        <a:latin typeface="Calibri"/>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400" u="none" strike="noStrike" dirty="0">
                          <a:effectLst/>
                        </a:rPr>
                        <a:t> $   1,833,828 </a:t>
                      </a:r>
                      <a:endParaRPr lang="en-US" sz="1400" b="1" i="0" u="none" strike="noStrike" dirty="0">
                        <a:solidFill>
                          <a:srgbClr val="000000"/>
                        </a:solidFill>
                        <a:effectLst/>
                        <a:latin typeface="Calibri"/>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400" b="1" i="0" u="none" strike="noStrike" dirty="0">
                        <a:solidFill>
                          <a:srgbClr val="000000"/>
                        </a:solidFill>
                        <a:effectLst/>
                        <a:latin typeface="Calibri"/>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400" u="none" strike="noStrike" dirty="0">
                          <a:effectLst/>
                        </a:rPr>
                        <a:t> $   </a:t>
                      </a:r>
                      <a:r>
                        <a:rPr lang="en-US" sz="1400" u="none" strike="noStrike" dirty="0" smtClean="0">
                          <a:effectLst/>
                        </a:rPr>
                        <a:t>28,660,965 </a:t>
                      </a:r>
                      <a:endParaRPr lang="en-US" sz="1400" b="1" i="0" u="none" strike="noStrike" dirty="0">
                        <a:solidFill>
                          <a:srgbClr val="000000"/>
                        </a:solidFill>
                        <a:effectLst/>
                        <a:latin typeface="Calibri"/>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04800">
                <a:tc>
                  <a:txBody>
                    <a:bodyPr/>
                    <a:lstStyle/>
                    <a:p>
                      <a:pPr algn="l" fontAlgn="b"/>
                      <a:r>
                        <a:rPr lang="en-US" sz="1400" u="none" strike="noStrike" dirty="0">
                          <a:effectLst/>
                        </a:rPr>
                        <a:t>FY 12-13</a:t>
                      </a:r>
                      <a:endParaRPr lang="en-US" sz="1400" b="0" i="0" u="none" strike="noStrike" dirty="0">
                        <a:solidFill>
                          <a:srgbClr val="000000"/>
                        </a:solidFill>
                        <a:effectLst/>
                        <a:latin typeface="Calibri"/>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400" u="sng" strike="noStrike" dirty="0">
                          <a:effectLst/>
                        </a:rPr>
                        <a:t> $ (</a:t>
                      </a:r>
                      <a:r>
                        <a:rPr lang="en-US" sz="1400" u="sng" strike="noStrike" dirty="0" smtClean="0">
                          <a:effectLst/>
                        </a:rPr>
                        <a:t>28,390,878</a:t>
                      </a:r>
                      <a:r>
                        <a:rPr lang="en-US" sz="1400" u="sng" strike="noStrike" dirty="0">
                          <a:effectLst/>
                        </a:rPr>
                        <a:t>)</a:t>
                      </a:r>
                      <a:endParaRPr lang="en-US" sz="1400" b="0" i="0" u="sng" strike="noStrike" dirty="0">
                        <a:solidFill>
                          <a:srgbClr val="000000"/>
                        </a:solidFill>
                        <a:effectLst/>
                        <a:latin typeface="Calibri"/>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400" b="0" i="0" u="none" strike="noStrike" dirty="0">
                        <a:solidFill>
                          <a:srgbClr val="000000"/>
                        </a:solidFill>
                        <a:effectLst/>
                        <a:latin typeface="Calibri"/>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400" u="sng" strike="noStrike" dirty="0">
                          <a:effectLst/>
                        </a:rPr>
                        <a:t> $ (1,094,752)</a:t>
                      </a:r>
                      <a:endParaRPr lang="en-US" sz="1400" b="0" i="0" u="sng" strike="noStrike" dirty="0">
                        <a:solidFill>
                          <a:srgbClr val="000000"/>
                        </a:solidFill>
                        <a:effectLst/>
                        <a:latin typeface="Calibri"/>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400" b="0" i="0" u="none" strike="noStrike" dirty="0">
                        <a:solidFill>
                          <a:srgbClr val="000000"/>
                        </a:solidFill>
                        <a:effectLst/>
                        <a:latin typeface="Calibri"/>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400" u="sng" strike="noStrike" dirty="0">
                          <a:effectLst/>
                        </a:rPr>
                        <a:t> $ (</a:t>
                      </a:r>
                      <a:r>
                        <a:rPr lang="en-US" sz="1400" u="sng" strike="noStrike" dirty="0" smtClean="0">
                          <a:effectLst/>
                        </a:rPr>
                        <a:t>27,296,126</a:t>
                      </a:r>
                      <a:r>
                        <a:rPr lang="en-US" sz="1400" u="sng" strike="noStrike" dirty="0">
                          <a:effectLst/>
                        </a:rPr>
                        <a:t>)</a:t>
                      </a:r>
                      <a:endParaRPr lang="en-US" sz="1400" b="0" i="0" u="sng" strike="noStrike" dirty="0">
                        <a:solidFill>
                          <a:srgbClr val="000000"/>
                        </a:solidFill>
                        <a:effectLst/>
                        <a:latin typeface="Calibri"/>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81000">
                <a:tc>
                  <a:txBody>
                    <a:bodyPr/>
                    <a:lstStyle/>
                    <a:p>
                      <a:pPr algn="l" fontAlgn="b"/>
                      <a:r>
                        <a:rPr lang="en-US" sz="1400" b="0" i="0" u="none" strike="noStrike" dirty="0" smtClean="0">
                          <a:solidFill>
                            <a:srgbClr val="000000"/>
                          </a:solidFill>
                          <a:effectLst/>
                          <a:latin typeface="Calibri"/>
                        </a:rPr>
                        <a:t>Amount of Increase</a:t>
                      </a:r>
                      <a:endParaRPr lang="en-US" sz="1400" b="0" i="0" u="none" strike="noStrike" dirty="0">
                        <a:solidFill>
                          <a:srgbClr val="000000"/>
                        </a:solidFill>
                        <a:effectLst/>
                        <a:latin typeface="Calibri"/>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400" u="sng" strike="noStrike" dirty="0">
                          <a:effectLst/>
                        </a:rPr>
                        <a:t> </a:t>
                      </a:r>
                      <a:r>
                        <a:rPr lang="en-US" sz="1400" b="1" u="sng" strike="noStrike" dirty="0">
                          <a:effectLst/>
                        </a:rPr>
                        <a:t>$      </a:t>
                      </a:r>
                      <a:r>
                        <a:rPr lang="en-US" sz="1400" b="1" u="sng" strike="noStrike" dirty="0" smtClean="0">
                          <a:effectLst/>
                        </a:rPr>
                        <a:t>2,103,915 </a:t>
                      </a:r>
                      <a:endParaRPr lang="en-US" sz="1400" b="1" i="0" u="sng" strike="noStrike" dirty="0">
                        <a:solidFill>
                          <a:srgbClr val="000000"/>
                        </a:solidFill>
                        <a:effectLst/>
                        <a:latin typeface="Calibri"/>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400" b="1" i="0" u="sng" strike="noStrike" dirty="0">
                        <a:solidFill>
                          <a:srgbClr val="000000"/>
                        </a:solidFill>
                        <a:effectLst/>
                        <a:latin typeface="Calibri"/>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400" u="none" strike="noStrike" dirty="0">
                          <a:effectLst/>
                        </a:rPr>
                        <a:t> </a:t>
                      </a:r>
                      <a:r>
                        <a:rPr lang="en-US" sz="1400" b="1" u="sng" strike="noStrike" dirty="0">
                          <a:effectLst/>
                        </a:rPr>
                        <a:t>$       739,076 </a:t>
                      </a:r>
                      <a:endParaRPr lang="en-US" sz="1400" b="1" i="0" u="sng" strike="noStrike" dirty="0">
                        <a:solidFill>
                          <a:srgbClr val="000000"/>
                        </a:solidFill>
                        <a:effectLst/>
                        <a:latin typeface="Calibri"/>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400" u="none" strike="noStrike" dirty="0">
                          <a:effectLst/>
                        </a:rPr>
                        <a:t> </a:t>
                      </a:r>
                      <a:endParaRPr lang="en-US" sz="1400" b="1" i="0" u="none" strike="noStrike" dirty="0">
                        <a:solidFill>
                          <a:srgbClr val="000000"/>
                        </a:solidFill>
                        <a:effectLst/>
                        <a:latin typeface="Calibri"/>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400" u="none" strike="noStrike" dirty="0">
                          <a:effectLst/>
                        </a:rPr>
                        <a:t> </a:t>
                      </a:r>
                      <a:r>
                        <a:rPr lang="en-US" sz="1400" b="1" u="sng" strike="noStrike" dirty="0" smtClean="0">
                          <a:effectLst/>
                        </a:rPr>
                        <a:t>$       1,364,839 </a:t>
                      </a:r>
                      <a:endParaRPr lang="en-US" sz="1400" b="1" i="0" u="sng" strike="noStrike" dirty="0">
                        <a:solidFill>
                          <a:srgbClr val="000000"/>
                        </a:solidFill>
                        <a:effectLst/>
                        <a:latin typeface="Calibri"/>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
        <p:nvSpPr>
          <p:cNvPr id="5" name="Slide Number Placeholder 4"/>
          <p:cNvSpPr>
            <a:spLocks noGrp="1"/>
          </p:cNvSpPr>
          <p:nvPr>
            <p:ph type="sldNum" sz="quarter" idx="12"/>
          </p:nvPr>
        </p:nvSpPr>
        <p:spPr>
          <a:xfrm>
            <a:off x="8229600" y="6400800"/>
            <a:ext cx="762000" cy="365125"/>
          </a:xfrm>
        </p:spPr>
        <p:txBody>
          <a:bodyPr/>
          <a:lstStyle/>
          <a:p>
            <a:pPr algn="ctr"/>
            <a:fld id="{C7D1976F-472D-43E3-A4AD-0DF0061671D1}" type="slidenum">
              <a:rPr lang="en-US" sz="1600" smtClean="0"/>
              <a:pPr algn="ctr"/>
              <a:t>3</a:t>
            </a:fld>
            <a:endParaRPr lang="en-US" sz="1600" dirty="0"/>
          </a:p>
        </p:txBody>
      </p:sp>
    </p:spTree>
    <p:extLst>
      <p:ext uri="{BB962C8B-B14F-4D97-AF65-F5344CB8AC3E}">
        <p14:creationId xmlns:p14="http://schemas.microsoft.com/office/powerpoint/2010/main" val="40943249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a:bodyPr>
          <a:lstStyle/>
          <a:p>
            <a:r>
              <a:rPr lang="en-US" sz="2800" dirty="0" smtClean="0"/>
              <a:t>Challenges</a:t>
            </a:r>
            <a:endParaRPr lang="en-US" sz="2800" dirty="0"/>
          </a:p>
        </p:txBody>
      </p:sp>
      <p:sp>
        <p:nvSpPr>
          <p:cNvPr id="3" name="Content Placeholder 2"/>
          <p:cNvSpPr>
            <a:spLocks noGrp="1"/>
          </p:cNvSpPr>
          <p:nvPr>
            <p:ph idx="1"/>
          </p:nvPr>
        </p:nvSpPr>
        <p:spPr>
          <a:xfrm>
            <a:off x="457200" y="838200"/>
            <a:ext cx="8229600" cy="5638800"/>
          </a:xfrm>
        </p:spPr>
        <p:txBody>
          <a:bodyPr>
            <a:normAutofit/>
          </a:bodyPr>
          <a:lstStyle/>
          <a:p>
            <a:r>
              <a:rPr lang="en-US" sz="2400" dirty="0" smtClean="0"/>
              <a:t>Decreasing revenues in EMS and continued funding of the fourth emergency crew added in </a:t>
            </a:r>
            <a:r>
              <a:rPr lang="en-US" sz="2400" dirty="0" err="1" smtClean="0"/>
              <a:t>Fy</a:t>
            </a:r>
            <a:r>
              <a:rPr lang="en-US" sz="2400" dirty="0" smtClean="0"/>
              <a:t> 11-12</a:t>
            </a:r>
          </a:p>
          <a:p>
            <a:r>
              <a:rPr lang="en-US" sz="2400" dirty="0" smtClean="0"/>
              <a:t>Decreasing revenues in EMS transfers seeing a reversal of the trend where transfer revenues help offset the cost of emergency services</a:t>
            </a:r>
          </a:p>
          <a:p>
            <a:r>
              <a:rPr lang="en-US" sz="2400" dirty="0" smtClean="0"/>
              <a:t>Decreased revenues/activity at the weigh station </a:t>
            </a:r>
          </a:p>
          <a:p>
            <a:r>
              <a:rPr lang="en-US" sz="2400" dirty="0" smtClean="0"/>
              <a:t>The above resulting in an increased use of tax revenue to fund EMS and the Road and Bridge Fund</a:t>
            </a:r>
          </a:p>
          <a:p>
            <a:r>
              <a:rPr lang="en-US" sz="2400" dirty="0" smtClean="0"/>
              <a:t>Operating costs of $600,000 for Road and Bridge have not been built into the tax rate, but have previously been funded thru Fund Balance</a:t>
            </a:r>
          </a:p>
          <a:p>
            <a:r>
              <a:rPr lang="en-US" sz="2400" dirty="0"/>
              <a:t>Equipment replacement is not part of the tax rate, but has historically been funded from Fund Balance (Public Safety Vehicles, </a:t>
            </a:r>
            <a:r>
              <a:rPr lang="en-US" sz="2400" dirty="0" err="1"/>
              <a:t>etc</a:t>
            </a:r>
            <a:r>
              <a:rPr lang="en-US" dirty="0"/>
              <a:t>)</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C7D1976F-472D-43E3-A4AD-0DF0061671D1}" type="slidenum">
              <a:rPr lang="en-US" smtClean="0"/>
              <a:t>4</a:t>
            </a:fld>
            <a:endParaRPr lang="en-US"/>
          </a:p>
        </p:txBody>
      </p:sp>
    </p:spTree>
    <p:extLst>
      <p:ext uri="{BB962C8B-B14F-4D97-AF65-F5344CB8AC3E}">
        <p14:creationId xmlns:p14="http://schemas.microsoft.com/office/powerpoint/2010/main" val="31432137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9600"/>
          </a:xfrm>
        </p:spPr>
        <p:txBody>
          <a:bodyPr>
            <a:normAutofit/>
          </a:bodyPr>
          <a:lstStyle/>
          <a:p>
            <a:r>
              <a:rPr lang="en-US" sz="2800" dirty="0" smtClean="0"/>
              <a:t>Challenges</a:t>
            </a:r>
            <a:endParaRPr lang="en-US" sz="2800" dirty="0"/>
          </a:p>
        </p:txBody>
      </p:sp>
      <p:sp>
        <p:nvSpPr>
          <p:cNvPr id="3" name="Content Placeholder 2"/>
          <p:cNvSpPr>
            <a:spLocks noGrp="1"/>
          </p:cNvSpPr>
          <p:nvPr>
            <p:ph idx="1"/>
          </p:nvPr>
        </p:nvSpPr>
        <p:spPr>
          <a:xfrm>
            <a:off x="457200" y="1066800"/>
            <a:ext cx="8229600" cy="5257800"/>
          </a:xfrm>
        </p:spPr>
        <p:txBody>
          <a:bodyPr>
            <a:normAutofit lnSpcReduction="10000"/>
          </a:bodyPr>
          <a:lstStyle/>
          <a:p>
            <a:r>
              <a:rPr lang="en-US" sz="2400" dirty="0" smtClean="0"/>
              <a:t>The new jail is expected to come on-line in April, 2014. This budget adds an additional 7 jailers, an IT employee and includes additional funds for meals, medical costs and insurance costs for the new facility at an budgeted cost of $225,000 for a 6 six month period.  This cost is recurring and will be double this amount next year.</a:t>
            </a:r>
          </a:p>
          <a:p>
            <a:r>
              <a:rPr lang="en-US" sz="2400" dirty="0"/>
              <a:t> </a:t>
            </a:r>
            <a:r>
              <a:rPr lang="en-US" sz="2400" dirty="0" smtClean="0"/>
              <a:t>The request submitted was for 13 jailers </a:t>
            </a:r>
            <a:r>
              <a:rPr lang="en-US" sz="2400" dirty="0"/>
              <a:t>at an estimated cost of $</a:t>
            </a:r>
            <a:r>
              <a:rPr lang="en-US" sz="2400" dirty="0" smtClean="0"/>
              <a:t>528,000. </a:t>
            </a:r>
          </a:p>
          <a:p>
            <a:r>
              <a:rPr lang="en-US" sz="2400" dirty="0"/>
              <a:t>The State </a:t>
            </a:r>
            <a:r>
              <a:rPr lang="en-US" sz="2400" dirty="0" smtClean="0"/>
              <a:t>mandated  </a:t>
            </a:r>
            <a:r>
              <a:rPr lang="en-US" sz="2400" dirty="0"/>
              <a:t>a change related to information that must be provided related to Criminal District Attorney </a:t>
            </a:r>
            <a:r>
              <a:rPr lang="en-US" sz="2400" dirty="0" smtClean="0"/>
              <a:t>operations, resulting in funding of an Investigator from General Fund and an additional employee funded thru the Pretrail Intervention Fund, a discretionary fund of the Criminal District Attorney</a:t>
            </a:r>
            <a:endParaRPr lang="en-US" sz="2400" dirty="0"/>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C7D1976F-472D-43E3-A4AD-0DF0061671D1}" type="slidenum">
              <a:rPr lang="en-US" smtClean="0"/>
              <a:t>5</a:t>
            </a:fld>
            <a:endParaRPr lang="en-US"/>
          </a:p>
        </p:txBody>
      </p:sp>
    </p:spTree>
    <p:extLst>
      <p:ext uri="{BB962C8B-B14F-4D97-AF65-F5344CB8AC3E}">
        <p14:creationId xmlns:p14="http://schemas.microsoft.com/office/powerpoint/2010/main" val="35025227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a:bodyPr>
          <a:lstStyle/>
          <a:p>
            <a:r>
              <a:rPr lang="en-US" sz="2800" dirty="0" smtClean="0"/>
              <a:t>Tax Rate Calculation Information</a:t>
            </a:r>
            <a:endParaRPr lang="en-US" sz="2800" dirty="0"/>
          </a:p>
        </p:txBody>
      </p:sp>
      <p:sp>
        <p:nvSpPr>
          <p:cNvPr id="3" name="Content Placeholder 2"/>
          <p:cNvSpPr>
            <a:spLocks noGrp="1"/>
          </p:cNvSpPr>
          <p:nvPr>
            <p:ph idx="1"/>
          </p:nvPr>
        </p:nvSpPr>
        <p:spPr>
          <a:xfrm>
            <a:off x="457200" y="914400"/>
            <a:ext cx="8229600" cy="5486400"/>
          </a:xfrm>
        </p:spPr>
        <p:txBody>
          <a:bodyPr>
            <a:normAutofit fontScale="85000" lnSpcReduction="20000"/>
          </a:bodyPr>
          <a:lstStyle/>
          <a:p>
            <a:r>
              <a:rPr lang="en-US" dirty="0" smtClean="0"/>
              <a:t> Current Tax Rate                                      $0.6355                                                                            </a:t>
            </a:r>
          </a:p>
          <a:p>
            <a:endParaRPr lang="en-US" dirty="0" smtClean="0"/>
          </a:p>
          <a:p>
            <a:r>
              <a:rPr lang="en-US" dirty="0" smtClean="0"/>
              <a:t> Effective </a:t>
            </a:r>
            <a:r>
              <a:rPr lang="en-US" dirty="0"/>
              <a:t>Tax </a:t>
            </a:r>
            <a:r>
              <a:rPr lang="en-US" dirty="0" smtClean="0"/>
              <a:t>Rate                                      $0.6578</a:t>
            </a:r>
          </a:p>
          <a:p>
            <a:endParaRPr lang="en-US" dirty="0"/>
          </a:p>
          <a:p>
            <a:r>
              <a:rPr lang="en-US" dirty="0"/>
              <a:t> Roll Back </a:t>
            </a:r>
            <a:r>
              <a:rPr lang="en-US" dirty="0" smtClean="0"/>
              <a:t>Rate                                            $0.7095</a:t>
            </a:r>
          </a:p>
          <a:p>
            <a:endParaRPr lang="en-US" dirty="0"/>
          </a:p>
          <a:p>
            <a:r>
              <a:rPr lang="en-US" dirty="0"/>
              <a:t> </a:t>
            </a:r>
            <a:r>
              <a:rPr lang="en-US" dirty="0" smtClean="0"/>
              <a:t>Adopted </a:t>
            </a:r>
            <a:r>
              <a:rPr lang="en-US" dirty="0"/>
              <a:t>rate for FY </a:t>
            </a:r>
            <a:r>
              <a:rPr lang="en-US" dirty="0" smtClean="0"/>
              <a:t>2013-2014                 $.6778</a:t>
            </a:r>
          </a:p>
          <a:p>
            <a:endParaRPr lang="en-US" dirty="0"/>
          </a:p>
          <a:p>
            <a:r>
              <a:rPr lang="en-US" dirty="0" smtClean="0"/>
              <a:t>Projected revenues is at a 96% collection rate for budgeting purposes.  </a:t>
            </a:r>
          </a:p>
          <a:p>
            <a:r>
              <a:rPr lang="en-US" dirty="0" smtClean="0"/>
              <a:t>The adopted tax rate will allow for funding of jail costs next year at the same staffing and estimated inmate count as proposed for this year (7 additional jailers funded in Fy 13-14 for 50% of the year) </a:t>
            </a:r>
          </a:p>
          <a:p>
            <a:r>
              <a:rPr lang="en-US" dirty="0" smtClean="0"/>
              <a:t>What this rate does not cover is the $600,000 on-going costs that is funded from a General Fund –Fund Balance transfer each year</a:t>
            </a:r>
          </a:p>
          <a:p>
            <a:endParaRPr lang="en-US" dirty="0" smtClean="0"/>
          </a:p>
        </p:txBody>
      </p:sp>
      <p:sp>
        <p:nvSpPr>
          <p:cNvPr id="4" name="Slide Number Placeholder 3"/>
          <p:cNvSpPr>
            <a:spLocks noGrp="1"/>
          </p:cNvSpPr>
          <p:nvPr>
            <p:ph type="sldNum" sz="quarter" idx="12"/>
          </p:nvPr>
        </p:nvSpPr>
        <p:spPr/>
        <p:txBody>
          <a:bodyPr/>
          <a:lstStyle/>
          <a:p>
            <a:fld id="{C7D1976F-472D-43E3-A4AD-0DF0061671D1}" type="slidenum">
              <a:rPr lang="en-US" smtClean="0"/>
              <a:t>6</a:t>
            </a:fld>
            <a:endParaRPr lang="en-US"/>
          </a:p>
        </p:txBody>
      </p:sp>
    </p:spTree>
    <p:extLst>
      <p:ext uri="{BB962C8B-B14F-4D97-AF65-F5344CB8AC3E}">
        <p14:creationId xmlns:p14="http://schemas.microsoft.com/office/powerpoint/2010/main" val="18686673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r>
              <a:rPr lang="en-US" dirty="0" smtClean="0"/>
              <a:t/>
            </a:r>
            <a:br>
              <a:rPr lang="en-US" dirty="0" smtClean="0"/>
            </a:br>
            <a:r>
              <a:rPr lang="en-US" sz="3100" dirty="0" smtClean="0"/>
              <a:t>Budget</a:t>
            </a:r>
            <a:endParaRPr lang="en-US" sz="31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96284459"/>
              </p:ext>
            </p:extLst>
          </p:nvPr>
        </p:nvGraphicFramePr>
        <p:xfrm>
          <a:off x="304802" y="838201"/>
          <a:ext cx="8229598" cy="5054074"/>
        </p:xfrm>
        <a:graphic>
          <a:graphicData uri="http://schemas.openxmlformats.org/drawingml/2006/table">
            <a:tbl>
              <a:tblPr>
                <a:tableStyleId>{5C22544A-7EE6-4342-B048-85BDC9FD1C3A}</a:tableStyleId>
              </a:tblPr>
              <a:tblGrid>
                <a:gridCol w="152398"/>
                <a:gridCol w="1574661"/>
                <a:gridCol w="403629"/>
                <a:gridCol w="1117739"/>
                <a:gridCol w="1247696"/>
                <a:gridCol w="1247696"/>
                <a:gridCol w="1236161"/>
                <a:gridCol w="1249618"/>
              </a:tblGrid>
              <a:tr h="446001">
                <a:tc>
                  <a:txBody>
                    <a:bodyPr/>
                    <a:lstStyle/>
                    <a:p>
                      <a:pPr algn="l" fontAlgn="b"/>
                      <a:endParaRPr lang="en-US" sz="400" b="0" i="0" u="none" strike="noStrike" dirty="0">
                        <a:effectLst/>
                        <a:latin typeface="Arial"/>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dirty="0">
                        <a:effectLst/>
                        <a:latin typeface="Arial"/>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200" b="0" i="0" u="none" strike="noStrike">
                        <a:effectLst/>
                        <a:latin typeface="Arial"/>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endParaRPr lang="en-US" sz="1200" b="0" i="1"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600" u="none" strike="noStrike" dirty="0" smtClean="0">
                          <a:effectLst/>
                        </a:rPr>
                        <a:t>Ad Valorem History</a:t>
                      </a:r>
                      <a:endParaRPr lang="en-US" sz="1600" b="0" i="1" u="none" strike="noStrike" dirty="0" smtClean="0">
                        <a:effectLst/>
                        <a:latin typeface="Times New Roman"/>
                      </a:endParaRPr>
                    </a:p>
                    <a:p>
                      <a:pPr algn="ctr" fontAlgn="b"/>
                      <a:endParaRPr lang="en-US" sz="1200" b="0" i="1"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fontAlgn="b"/>
                      <a:endParaRPr lang="en-US" sz="1200" b="0" i="1"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endParaRPr lang="en-US" sz="1200" b="0" i="1"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endParaRPr lang="en-US" sz="1200" b="0" i="1"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75822">
                <a:tc>
                  <a:txBody>
                    <a:bodyPr/>
                    <a:lstStyle/>
                    <a:p>
                      <a:pPr algn="l" fontAlgn="b"/>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rPr>
                        <a:t>Budget</a:t>
                      </a:r>
                      <a:endParaRPr lang="en-US" sz="1000" b="1"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rPr>
                        <a:t>Estimated</a:t>
                      </a:r>
                      <a:endParaRPr lang="en-US" sz="1000" b="1"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rPr>
                        <a:t>Original Budget</a:t>
                      </a:r>
                      <a:endParaRPr lang="en-US" sz="1000" b="1"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endParaRPr lang="en-US" sz="1000" b="1"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endParaRPr lang="en-US" sz="1000" b="1"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59286">
                <a:tc>
                  <a:txBody>
                    <a:bodyPr/>
                    <a:lstStyle/>
                    <a:p>
                      <a:pPr algn="l" fontAlgn="b"/>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000" u="none" strike="noStrike">
                          <a:effectLst/>
                        </a:rPr>
                        <a:t>Budget Year</a:t>
                      </a:r>
                      <a:endParaRPr lang="en-US" sz="1000" b="0" i="0" u="none" strike="noStrike">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rPr>
                        <a:t>FY 2013-14</a:t>
                      </a:r>
                      <a:endParaRPr lang="en-US" sz="1000" b="1"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a:effectLst/>
                        </a:rPr>
                        <a:t>FY 2012-2013</a:t>
                      </a:r>
                      <a:endParaRPr lang="en-US" sz="1000" b="1" i="0" u="none" strike="noStrike">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a:effectLst/>
                        </a:rPr>
                        <a:t>FY 2012-2013</a:t>
                      </a:r>
                      <a:endParaRPr lang="en-US" sz="1000" b="1" i="0" u="none" strike="noStrike">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rPr>
                        <a:t>FY 2011-2012</a:t>
                      </a:r>
                      <a:endParaRPr lang="en-US" sz="1000" b="1"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rPr>
                        <a:t>FY 2010-2011</a:t>
                      </a:r>
                      <a:endParaRPr lang="en-US" sz="1000" b="1"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59286">
                <a:tc>
                  <a:txBody>
                    <a:bodyPr/>
                    <a:lstStyle/>
                    <a:p>
                      <a:pPr algn="l" fontAlgn="b"/>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endParaRPr lang="en-US" sz="1000" b="0" i="0" u="none" strike="noStrike" dirty="0">
                        <a:effectLst/>
                        <a:latin typeface="Arial"/>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endParaRPr lang="en-US" sz="1000" b="0" i="0" u="none" strike="noStrike" dirty="0">
                        <a:effectLst/>
                        <a:latin typeface="Arial"/>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endParaRPr lang="en-US" sz="1000" b="0" i="0" u="none" strike="noStrike" dirty="0">
                        <a:effectLst/>
                        <a:latin typeface="Arial"/>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endParaRPr lang="en-US" sz="1000" b="0" i="0" u="none" strike="noStrike" dirty="0">
                        <a:effectLst/>
                        <a:latin typeface="Arial"/>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b="0" i="0" u="none" strike="noStrike" dirty="0" smtClean="0">
                          <a:effectLst/>
                          <a:latin typeface="Arial"/>
                        </a:rPr>
                        <a:t> </a:t>
                      </a:r>
                      <a:endParaRPr lang="en-US" sz="1000" b="0" i="0" u="none" strike="noStrike" dirty="0">
                        <a:effectLst/>
                        <a:latin typeface="Arial"/>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79870">
                <a:tc>
                  <a:txBody>
                    <a:bodyPr/>
                    <a:lstStyle/>
                    <a:p>
                      <a:pPr algn="l" fontAlgn="b"/>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pPr algn="l" fontAlgn="b"/>
                      <a:r>
                        <a:rPr lang="en-US" sz="1000" u="none" strike="noStrike" dirty="0">
                          <a:effectLst/>
                        </a:rPr>
                        <a:t>General Fund and Road and Bridge</a:t>
                      </a:r>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a:txBody>
                    <a:bodyPr/>
                    <a:lstStyle/>
                    <a:p>
                      <a:pPr algn="ctr" fontAlgn="b"/>
                      <a:r>
                        <a:rPr lang="en-US" sz="1000" u="none" strike="noStrike" dirty="0" smtClean="0">
                          <a:effectLst/>
                        </a:rPr>
                        <a:t>$           0.620900 </a:t>
                      </a:r>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rPr>
                        <a:t> </a:t>
                      </a:r>
                      <a:r>
                        <a:rPr lang="en-US" sz="1000" u="none" strike="noStrike" dirty="0" smtClean="0">
                          <a:effectLst/>
                        </a:rPr>
                        <a:t>$            0.571200 </a:t>
                      </a:r>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rPr>
                        <a:t> $            0.571200 </a:t>
                      </a:r>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rPr>
                        <a:t> $            </a:t>
                      </a:r>
                      <a:r>
                        <a:rPr lang="en-US" sz="1000" u="none" strike="noStrike" dirty="0" smtClean="0">
                          <a:effectLst/>
                        </a:rPr>
                        <a:t>0.539100 </a:t>
                      </a:r>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rPr>
                        <a:t> $            </a:t>
                      </a:r>
                      <a:r>
                        <a:rPr lang="en-US" sz="1000" u="none" strike="noStrike" dirty="0" smtClean="0">
                          <a:effectLst/>
                        </a:rPr>
                        <a:t>0.548500 </a:t>
                      </a:r>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22964">
                <a:tc>
                  <a:txBody>
                    <a:bodyPr/>
                    <a:lstStyle/>
                    <a:p>
                      <a:pPr algn="l" fontAlgn="b"/>
                      <a:endParaRPr lang="en-US" sz="1000" b="0" i="0" u="none" strike="noStrike">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000" u="none" strike="noStrike" dirty="0">
                          <a:effectLst/>
                        </a:rPr>
                        <a:t>Debt Service Levy</a:t>
                      </a:r>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a:effectLst/>
                        </a:rPr>
                        <a:t> $           0.056900 </a:t>
                      </a:r>
                      <a:endParaRPr lang="en-US" sz="1000" b="0" i="0" u="none" strike="noStrike">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rPr>
                        <a:t> $            0.064300 </a:t>
                      </a:r>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rPr>
                        <a:t> $            0.064300 </a:t>
                      </a:r>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rPr>
                        <a:t> $            0.014500 </a:t>
                      </a:r>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rPr>
                        <a:t> $            0.030800 </a:t>
                      </a:r>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22964">
                <a:tc>
                  <a:txBody>
                    <a:bodyPr/>
                    <a:lstStyle/>
                    <a:p>
                      <a:pPr algn="l" fontAlgn="b"/>
                      <a:endParaRPr lang="en-US" sz="1000" b="0" i="0" u="none" strike="noStrike">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000" u="none" strike="noStrike" dirty="0">
                          <a:effectLst/>
                        </a:rPr>
                        <a:t>Tax Rate per $100</a:t>
                      </a:r>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rPr>
                        <a:t> $           0.677800 </a:t>
                      </a:r>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rPr>
                        <a:t> $            0.635500 </a:t>
                      </a:r>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rPr>
                        <a:t> $            0.635500 </a:t>
                      </a:r>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rPr>
                        <a:t> $            0.553600 </a:t>
                      </a:r>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rPr>
                        <a:t> $            0.579300 </a:t>
                      </a:r>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91217">
                <a:tc>
                  <a:txBody>
                    <a:bodyPr/>
                    <a:lstStyle/>
                    <a:p>
                      <a:pPr algn="l" fontAlgn="b"/>
                      <a:endParaRPr lang="en-US" sz="1000" b="0" i="0" u="none" strike="noStrike">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22964">
                <a:tc>
                  <a:txBody>
                    <a:bodyPr/>
                    <a:lstStyle/>
                    <a:p>
                      <a:pPr algn="l" fontAlgn="b"/>
                      <a:endParaRPr lang="en-US" sz="1000" b="0" i="0" u="none" strike="noStrike">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pPr algn="l" fontAlgn="b"/>
                      <a:r>
                        <a:rPr lang="en-US" sz="1000" u="none" strike="noStrike" dirty="0">
                          <a:effectLst/>
                        </a:rPr>
                        <a:t>Effective Rate Calculated</a:t>
                      </a:r>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a:txBody>
                    <a:bodyPr/>
                    <a:lstStyle/>
                    <a:p>
                      <a:pPr algn="ctr" fontAlgn="b"/>
                      <a:r>
                        <a:rPr lang="en-US" sz="1000" u="none" strike="noStrike" dirty="0">
                          <a:effectLst/>
                        </a:rPr>
                        <a:t> $           0.657800 </a:t>
                      </a:r>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rPr>
                        <a:t> $            0.551200 </a:t>
                      </a:r>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rPr>
                        <a:t> $            0.551200 </a:t>
                      </a:r>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rPr>
                        <a:t> $            0.553600 </a:t>
                      </a:r>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rPr>
                        <a:t> $            0.057930 </a:t>
                      </a:r>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75251">
                <a:tc>
                  <a:txBody>
                    <a:bodyPr/>
                    <a:lstStyle/>
                    <a:p>
                      <a:pPr algn="l" fontAlgn="b"/>
                      <a:endParaRPr lang="en-US" sz="1000" b="0" i="0" u="none" strike="noStrike">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endParaRPr lang="en-US" sz="1000" b="0" i="0" u="none" strike="noStrike">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22964">
                <a:tc>
                  <a:txBody>
                    <a:bodyPr/>
                    <a:lstStyle/>
                    <a:p>
                      <a:pPr algn="l" fontAlgn="b"/>
                      <a:endParaRPr lang="en-US" sz="1000" b="0" i="0" u="none" strike="noStrike">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000" u="none" strike="noStrike" dirty="0">
                          <a:effectLst/>
                        </a:rPr>
                        <a:t>Assessed Valuation</a:t>
                      </a:r>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a:effectLst/>
                        </a:rPr>
                        <a:t> $   2,161,732,511 </a:t>
                      </a:r>
                      <a:endParaRPr lang="en-US" sz="1000" b="0" i="0" u="none" strike="noStrike">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rPr>
                        <a:t> $    2,060,416,545 </a:t>
                      </a:r>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rPr>
                        <a:t> $    2,074,289,470 </a:t>
                      </a:r>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rPr>
                        <a:t> $    2,027,809,234 </a:t>
                      </a:r>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rPr>
                        <a:t> $    1,922,953,971 </a:t>
                      </a:r>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88410">
                <a:tc>
                  <a:txBody>
                    <a:bodyPr/>
                    <a:lstStyle/>
                    <a:p>
                      <a:pPr algn="l" fontAlgn="b"/>
                      <a:endParaRPr lang="en-US" sz="1000" b="0" i="0" u="none" strike="noStrike">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000" u="none" strike="noStrike" dirty="0">
                          <a:effectLst/>
                        </a:rPr>
                        <a:t>Freeze Taxable Value </a:t>
                      </a:r>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kern="0" baseline="0" dirty="0">
                          <a:effectLst/>
                        </a:rPr>
                        <a:t> </a:t>
                      </a:r>
                      <a:r>
                        <a:rPr lang="en-US" sz="1000" u="sng" strike="noStrike" kern="0" baseline="0" dirty="0">
                          <a:effectLst/>
                        </a:rPr>
                        <a:t>$      407,638,302 </a:t>
                      </a:r>
                      <a:endParaRPr lang="en-US" sz="1000" b="0" i="0" u="sng" strike="noStrike" kern="0" baseline="0"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sng" strike="noStrike" kern="0" baseline="0" dirty="0">
                          <a:effectLst/>
                        </a:rPr>
                        <a:t> $       386,123,600 </a:t>
                      </a:r>
                      <a:endParaRPr lang="en-US" sz="1000" b="0" i="0" u="sng" strike="noStrike" kern="0" baseline="0"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kern="0" baseline="0" dirty="0">
                          <a:effectLst/>
                        </a:rPr>
                        <a:t> </a:t>
                      </a:r>
                      <a:r>
                        <a:rPr lang="en-US" sz="1000" u="sng" strike="noStrike" kern="0" baseline="0" dirty="0">
                          <a:effectLst/>
                        </a:rPr>
                        <a:t>$       384,700,791 </a:t>
                      </a:r>
                      <a:endParaRPr lang="en-US" sz="1000" b="0" i="0" u="sng" strike="noStrike" kern="0" baseline="0"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kern="0" baseline="0" dirty="0">
                          <a:effectLst/>
                        </a:rPr>
                        <a:t> </a:t>
                      </a:r>
                      <a:r>
                        <a:rPr lang="en-US" sz="1000" u="sng" strike="noStrike" kern="0" baseline="0" dirty="0">
                          <a:effectLst/>
                        </a:rPr>
                        <a:t>$       369,272,145 </a:t>
                      </a:r>
                      <a:endParaRPr lang="en-US" sz="1000" b="0" i="0" u="sng" strike="noStrike" kern="0" baseline="0"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kern="0" baseline="0" dirty="0">
                          <a:effectLst/>
                        </a:rPr>
                        <a:t> </a:t>
                      </a:r>
                      <a:r>
                        <a:rPr lang="en-US" sz="1000" u="sng" strike="noStrike" kern="0" baseline="0" dirty="0">
                          <a:effectLst/>
                        </a:rPr>
                        <a:t>$       339,607,905 </a:t>
                      </a:r>
                      <a:endParaRPr lang="en-US" sz="1000" b="0" i="0" u="sng" strike="noStrike" kern="0" baseline="0"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22964">
                <a:tc>
                  <a:txBody>
                    <a:bodyPr/>
                    <a:lstStyle/>
                    <a:p>
                      <a:pPr algn="l" fontAlgn="b"/>
                      <a:endParaRPr lang="en-US" sz="1000" b="0" i="0" u="none" strike="noStrike">
                        <a:effectLst/>
                        <a:latin typeface="Arial"/>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000" u="none" strike="noStrike" dirty="0">
                          <a:effectLst/>
                        </a:rPr>
                        <a:t>Total Assessed value</a:t>
                      </a:r>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dirty="0">
                        <a:effectLst/>
                        <a:latin typeface="Arial"/>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rPr>
                        <a:t> $   2,569,370,813 </a:t>
                      </a:r>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rPr>
                        <a:t> $    2,446,540,145 </a:t>
                      </a:r>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rPr>
                        <a:t> $    2,458,990,261 </a:t>
                      </a:r>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rPr>
                        <a:t> $    2,397,081,379 </a:t>
                      </a:r>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rPr>
                        <a:t> $    2,262,561,876 </a:t>
                      </a:r>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22964">
                <a:tc>
                  <a:txBody>
                    <a:bodyPr/>
                    <a:lstStyle/>
                    <a:p>
                      <a:pPr algn="l" fontAlgn="b"/>
                      <a:endParaRPr lang="en-US" sz="1000" b="0" i="0" u="none" strike="noStrike">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22964">
                <a:tc>
                  <a:txBody>
                    <a:bodyPr/>
                    <a:lstStyle/>
                    <a:p>
                      <a:pPr algn="l" fontAlgn="b"/>
                      <a:endParaRPr lang="en-US" sz="1000" b="0" i="0" u="none" strike="noStrike">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000" u="none" strike="noStrike" dirty="0">
                          <a:effectLst/>
                        </a:rPr>
                        <a:t>Tax Levy </a:t>
                      </a:r>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rPr>
                        <a:t> $        16,604,466 </a:t>
                      </a:r>
                      <a:endParaRPr lang="en-US" sz="1000" b="0" i="0" u="none" strike="noStrike" dirty="0">
                        <a:solidFill>
                          <a:srgbClr val="4F81BD"/>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rPr>
                        <a:t> $         14,921,452 </a:t>
                      </a:r>
                      <a:endParaRPr lang="en-US" sz="1000" b="0" i="0" u="none" strike="noStrike" dirty="0">
                        <a:solidFill>
                          <a:srgbClr val="4F81BD"/>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rPr>
                        <a:t> $         14,991,710 </a:t>
                      </a:r>
                      <a:endParaRPr lang="en-US" sz="1000" b="0" i="0" u="none" strike="noStrike" dirty="0">
                        <a:solidFill>
                          <a:srgbClr val="4F81BD"/>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rPr>
                        <a:t> $         12,943,834 </a:t>
                      </a:r>
                      <a:endParaRPr lang="en-US" sz="1000" b="0" i="0" u="none" strike="noStrike" dirty="0">
                        <a:solidFill>
                          <a:srgbClr val="4F81BD"/>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rPr>
                        <a:t> $         12,780,350 </a:t>
                      </a:r>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58554">
                <a:tc>
                  <a:txBody>
                    <a:bodyPr/>
                    <a:lstStyle/>
                    <a:p>
                      <a:pPr algn="l" fontAlgn="b"/>
                      <a:endParaRPr lang="en-US" sz="1000" b="0" i="0" u="none" strike="noStrike">
                        <a:solidFill>
                          <a:srgbClr val="0000FF"/>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FF"/>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FF"/>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4F81BD"/>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4F81BD"/>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4F81BD"/>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4F81BD"/>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22964">
                <a:tc>
                  <a:txBody>
                    <a:bodyPr/>
                    <a:lstStyle/>
                    <a:p>
                      <a:pPr algn="l" fontAlgn="b"/>
                      <a:endParaRPr lang="en-US" sz="1000" b="0" i="0" u="none" strike="noStrike">
                        <a:solidFill>
                          <a:srgbClr val="339933"/>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pPr algn="l" fontAlgn="b"/>
                      <a:r>
                        <a:rPr lang="en-US" sz="1000" u="none" strike="noStrike" dirty="0">
                          <a:effectLst/>
                        </a:rPr>
                        <a:t>Current Taxes Collected</a:t>
                      </a:r>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a:txBody>
                    <a:bodyPr/>
                    <a:lstStyle/>
                    <a:p>
                      <a:pPr algn="ctr" fontAlgn="b"/>
                      <a:r>
                        <a:rPr lang="en-US" sz="1000" u="none" strike="noStrike" dirty="0">
                          <a:effectLst/>
                        </a:rPr>
                        <a:t> $     15,940,287 </a:t>
                      </a:r>
                      <a:endParaRPr lang="en-US" sz="1000" b="1" i="0" u="none" strike="noStrike" dirty="0">
                        <a:solidFill>
                          <a:srgbClr val="4F81BD"/>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rPr>
                        <a:t> $      14,500,000 </a:t>
                      </a:r>
                      <a:endParaRPr lang="en-US" sz="1000" b="1" i="0" u="none" strike="noStrike" dirty="0">
                        <a:solidFill>
                          <a:srgbClr val="4F81BD"/>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rPr>
                        <a:t> $      14,392,042 </a:t>
                      </a:r>
                      <a:endParaRPr lang="en-US" sz="1000" b="1" i="0" u="none" strike="noStrike" dirty="0">
                        <a:solidFill>
                          <a:srgbClr val="4F81BD"/>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rPr>
                        <a:t> $      12,480,811 </a:t>
                      </a:r>
                      <a:endParaRPr lang="en-US" sz="1000" b="1" i="0" u="none" strike="noStrike" dirty="0">
                        <a:solidFill>
                          <a:srgbClr val="4F81BD"/>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rPr>
                        <a:t> $      12,566,742 </a:t>
                      </a:r>
                      <a:endParaRPr lang="en-US" sz="1000" b="1" i="0" u="none" strike="noStrike" dirty="0">
                        <a:solidFill>
                          <a:srgbClr val="366092"/>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22964">
                <a:tc>
                  <a:txBody>
                    <a:bodyPr/>
                    <a:lstStyle/>
                    <a:p>
                      <a:pPr algn="l" fontAlgn="b"/>
                      <a:endParaRPr lang="en-US" sz="1000" b="0" i="0" u="none" strike="noStrike">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endParaRPr lang="en-US" sz="1000" b="1" i="0" u="none" strike="noStrike" dirty="0">
                        <a:solidFill>
                          <a:srgbClr val="4F81BD"/>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endParaRPr lang="en-US" sz="1000" b="1" i="0" u="none" strike="noStrike" dirty="0">
                        <a:solidFill>
                          <a:srgbClr val="4F81BD"/>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endParaRPr lang="en-US" sz="1000" b="1" i="0" u="none" strike="noStrike">
                        <a:solidFill>
                          <a:srgbClr val="4F81BD"/>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endParaRPr lang="en-US" sz="1000" b="1" i="0" u="none" strike="noStrike" dirty="0">
                        <a:solidFill>
                          <a:srgbClr val="4F81BD"/>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endParaRPr lang="en-US" sz="1000" b="1" i="0" u="none" strike="noStrike" dirty="0">
                        <a:solidFill>
                          <a:srgbClr val="366092"/>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22964">
                <a:tc>
                  <a:txBody>
                    <a:bodyPr/>
                    <a:lstStyle/>
                    <a:p>
                      <a:pPr algn="l" fontAlgn="b"/>
                      <a:endParaRPr lang="en-US" sz="1000" b="0" i="0" u="none" strike="noStrike">
                        <a:solidFill>
                          <a:srgbClr val="339933"/>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pPr algn="l" fontAlgn="b"/>
                      <a:r>
                        <a:rPr lang="en-US" sz="1000" u="none" strike="noStrike">
                          <a:effectLst/>
                        </a:rPr>
                        <a:t>Percent of Levy Collected</a:t>
                      </a:r>
                      <a:endParaRPr lang="en-US" sz="1000" b="0" i="0" u="none" strike="noStrike">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a:txBody>
                    <a:bodyPr/>
                    <a:lstStyle/>
                    <a:p>
                      <a:pPr algn="ctr" fontAlgn="b"/>
                      <a:r>
                        <a:rPr lang="en-US" sz="1000" u="none" strike="noStrike" dirty="0">
                          <a:effectLst/>
                        </a:rPr>
                        <a:t>96.00%</a:t>
                      </a:r>
                      <a:endParaRPr lang="en-US" sz="1000" b="1" i="0" u="none" strike="noStrike" dirty="0">
                        <a:solidFill>
                          <a:srgbClr val="4F81BD"/>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rPr>
                        <a:t>97.00%</a:t>
                      </a:r>
                      <a:endParaRPr lang="en-US" sz="1000" b="1" i="0" u="none" strike="noStrike" dirty="0">
                        <a:solidFill>
                          <a:srgbClr val="4F81BD"/>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rPr>
                        <a:t>96.00%</a:t>
                      </a:r>
                      <a:endParaRPr lang="en-US" sz="1000" b="1" i="0" u="none" strike="noStrike" dirty="0">
                        <a:solidFill>
                          <a:srgbClr val="4F81BD"/>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rPr>
                        <a:t>96.00%</a:t>
                      </a:r>
                      <a:endParaRPr lang="en-US" sz="1000" b="1" i="0" u="none" strike="noStrike" dirty="0">
                        <a:solidFill>
                          <a:srgbClr val="4F81BD"/>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rPr>
                        <a:t>98.00%</a:t>
                      </a:r>
                      <a:endParaRPr lang="en-US" sz="1000" b="1" i="0" u="none" strike="noStrike" dirty="0">
                        <a:solidFill>
                          <a:srgbClr val="366092"/>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444809">
                <a:tc>
                  <a:txBody>
                    <a:bodyPr/>
                    <a:lstStyle/>
                    <a:p>
                      <a:pPr algn="l" fontAlgn="b"/>
                      <a:endParaRPr lang="en-US" sz="1000" b="0" i="0" u="none" strike="noStrike" dirty="0">
                        <a:solidFill>
                          <a:srgbClr val="339933"/>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3">
                  <a:txBody>
                    <a:bodyPr/>
                    <a:lstStyle/>
                    <a:p>
                      <a:pPr algn="l" fontAlgn="b"/>
                      <a:r>
                        <a:rPr lang="en-US" sz="900" u="none" strike="noStrike" dirty="0">
                          <a:effectLst/>
                        </a:rPr>
                        <a:t>Total Current &amp; Delinquent Taxes </a:t>
                      </a:r>
                      <a:r>
                        <a:rPr lang="en-US" sz="900" u="none" strike="noStrike" dirty="0" smtClean="0">
                          <a:effectLst/>
                        </a:rPr>
                        <a:t>Collected</a:t>
                      </a:r>
                      <a:r>
                        <a:rPr lang="en-US" sz="1000" u="none" strike="noStrike" dirty="0" smtClean="0">
                          <a:effectLst/>
                        </a:rPr>
                        <a:t>$     16,180,287 </a:t>
                      </a:r>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a:txBody>
                    <a:bodyPr/>
                    <a:lstStyle/>
                    <a:p>
                      <a:pPr algn="ctr" fontAlgn="b"/>
                      <a:r>
                        <a:rPr lang="en-US" sz="1000" u="none" strike="noStrike" dirty="0">
                          <a:effectLst/>
                        </a:rPr>
                        <a:t> </a:t>
                      </a:r>
                      <a:r>
                        <a:rPr lang="en-US" sz="1000" u="none" strike="noStrike" dirty="0" smtClean="0">
                          <a:effectLst/>
                        </a:rPr>
                        <a:t>$      14,790,000 </a:t>
                      </a:r>
                      <a:endParaRPr lang="en-US" sz="1000" b="1" i="0" u="none" strike="noStrike" dirty="0">
                        <a:solidFill>
                          <a:srgbClr val="4F81BD"/>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rPr>
                        <a:t> </a:t>
                      </a:r>
                      <a:r>
                        <a:rPr lang="en-US" sz="1000" u="none" strike="noStrike" dirty="0" smtClean="0">
                          <a:effectLst/>
                        </a:rPr>
                        <a:t>$      14,612,042 </a:t>
                      </a:r>
                      <a:endParaRPr lang="en-US" sz="1000" b="1" i="0" u="none" strike="noStrike" dirty="0">
                        <a:solidFill>
                          <a:srgbClr val="4F81BD"/>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rPr>
                        <a:t> </a:t>
                      </a:r>
                      <a:r>
                        <a:rPr lang="en-US" sz="1000" u="none" strike="noStrike" dirty="0" smtClean="0">
                          <a:effectLst/>
                        </a:rPr>
                        <a:t>$      12,693,759 </a:t>
                      </a:r>
                      <a:endParaRPr lang="en-US" sz="1000" b="1" i="0" u="none" strike="noStrike" dirty="0">
                        <a:solidFill>
                          <a:srgbClr val="4F81BD"/>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rPr>
                        <a:t> </a:t>
                      </a:r>
                      <a:r>
                        <a:rPr lang="en-US" sz="1000" u="none" strike="noStrike" dirty="0" smtClean="0">
                          <a:effectLst/>
                        </a:rPr>
                        <a:t>$      12,731,288</a:t>
                      </a:r>
                      <a:endParaRPr lang="en-US" sz="1000" b="1" i="0" u="none" strike="noStrike" dirty="0">
                        <a:solidFill>
                          <a:srgbClr val="4F81BD"/>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22964">
                <a:tc>
                  <a:txBody>
                    <a:bodyPr/>
                    <a:lstStyle/>
                    <a:p>
                      <a:pPr algn="l" fontAlgn="b"/>
                      <a:endParaRPr lang="en-US" sz="1000" b="0" i="0" u="none" strike="noStrike">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4F81BD"/>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4F81BD"/>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4F81BD"/>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4F81BD"/>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22964">
                <a:tc>
                  <a:txBody>
                    <a:bodyPr/>
                    <a:lstStyle/>
                    <a:p>
                      <a:pPr algn="l" fontAlgn="b"/>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000" u="none" strike="noStrike">
                          <a:effectLst/>
                        </a:rPr>
                        <a:t>Percent of Total Levy</a:t>
                      </a:r>
                      <a:endParaRPr lang="en-US" sz="1000" b="0" i="0" u="none" strike="noStrike">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rPr>
                        <a:t>97.45%</a:t>
                      </a:r>
                      <a:endParaRPr lang="en-US" sz="1000" b="1" i="0" u="none" strike="noStrike" dirty="0">
                        <a:solidFill>
                          <a:srgbClr val="4F81BD"/>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rPr>
                        <a:t>99.12%</a:t>
                      </a:r>
                      <a:endParaRPr lang="en-US" sz="1000" b="1" i="0" u="none" strike="noStrike" dirty="0">
                        <a:solidFill>
                          <a:srgbClr val="4F81BD"/>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rPr>
                        <a:t>97.47%</a:t>
                      </a:r>
                      <a:endParaRPr lang="en-US" sz="1000" b="1" i="0" u="none" strike="noStrike" dirty="0">
                        <a:solidFill>
                          <a:srgbClr val="4F81BD"/>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rPr>
                        <a:t>98.07%</a:t>
                      </a:r>
                      <a:endParaRPr lang="en-US" sz="1000" b="1" i="0" u="none" strike="noStrike" dirty="0">
                        <a:solidFill>
                          <a:srgbClr val="4F81BD"/>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rPr>
                        <a:t>99.62%</a:t>
                      </a:r>
                      <a:endParaRPr lang="en-US" sz="1000" b="0" i="0" u="none" strike="noStrike" dirty="0">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
        <p:nvSpPr>
          <p:cNvPr id="3" name="Slide Number Placeholder 2"/>
          <p:cNvSpPr>
            <a:spLocks noGrp="1"/>
          </p:cNvSpPr>
          <p:nvPr>
            <p:ph type="sldNum" sz="quarter" idx="12"/>
          </p:nvPr>
        </p:nvSpPr>
        <p:spPr/>
        <p:txBody>
          <a:bodyPr/>
          <a:lstStyle/>
          <a:p>
            <a:fld id="{C7D1976F-472D-43E3-A4AD-0DF0061671D1}" type="slidenum">
              <a:rPr lang="en-US" smtClean="0"/>
              <a:t>7</a:t>
            </a:fld>
            <a:endParaRPr lang="en-US" dirty="0"/>
          </a:p>
        </p:txBody>
      </p:sp>
    </p:spTree>
    <p:extLst>
      <p:ext uri="{BB962C8B-B14F-4D97-AF65-F5344CB8AC3E}">
        <p14:creationId xmlns:p14="http://schemas.microsoft.com/office/powerpoint/2010/main" val="36550744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381000"/>
          </a:xfrm>
        </p:spPr>
        <p:txBody>
          <a:bodyPr>
            <a:normAutofit fontScale="90000"/>
          </a:bodyPr>
          <a:lstStyle/>
          <a:p>
            <a:r>
              <a:rPr lang="en-US" sz="2800" dirty="0" smtClean="0"/>
              <a:t>Budget Changes </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07520251"/>
              </p:ext>
            </p:extLst>
          </p:nvPr>
        </p:nvGraphicFramePr>
        <p:xfrm>
          <a:off x="304800" y="914401"/>
          <a:ext cx="8686800" cy="5569496"/>
        </p:xfrm>
        <a:graphic>
          <a:graphicData uri="http://schemas.openxmlformats.org/drawingml/2006/table">
            <a:tbl>
              <a:tblPr>
                <a:tableStyleId>{5C22544A-7EE6-4342-B048-85BDC9FD1C3A}</a:tableStyleId>
              </a:tblPr>
              <a:tblGrid>
                <a:gridCol w="1900570"/>
                <a:gridCol w="101557"/>
                <a:gridCol w="206742"/>
                <a:gridCol w="3079359"/>
                <a:gridCol w="768933"/>
                <a:gridCol w="986555"/>
                <a:gridCol w="652868"/>
                <a:gridCol w="990216"/>
              </a:tblGrid>
              <a:tr h="357632">
                <a:tc>
                  <a:txBody>
                    <a:bodyPr/>
                    <a:lstStyle/>
                    <a:p>
                      <a:pPr algn="l" fontAlgn="b"/>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latin typeface="+mn-lt"/>
                        </a:rPr>
                        <a:t>General Fund</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latin typeface="+mn-lt"/>
                        </a:rPr>
                        <a:t> Road &amp; Bridge Fund </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latin typeface="+mn-lt"/>
                        </a:rPr>
                        <a:t>EMS Fund</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latin typeface="+mn-lt"/>
                        </a:rPr>
                        <a:t>Total</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37587">
                <a:tc>
                  <a:txBody>
                    <a:bodyPr/>
                    <a:lstStyle/>
                    <a:p>
                      <a:pPr algn="l" fontAlgn="b"/>
                      <a:r>
                        <a:rPr lang="en-US" sz="1000" u="sng" strike="noStrike" dirty="0">
                          <a:effectLst/>
                          <a:latin typeface="+mn-lt"/>
                        </a:rPr>
                        <a:t>On-Going</a:t>
                      </a:r>
                      <a:endParaRPr lang="en-US" sz="1000" b="1" i="0" u="sng"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56771">
                <a:tc>
                  <a:txBody>
                    <a:bodyPr/>
                    <a:lstStyle/>
                    <a:p>
                      <a:pPr algn="l" fontAlgn="b"/>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pPr algn="l" fontAlgn="b"/>
                      <a:r>
                        <a:rPr lang="en-US" sz="1000" u="none" strike="noStrike" dirty="0">
                          <a:effectLst/>
                          <a:latin typeface="+mn-lt"/>
                        </a:rPr>
                        <a:t>Maintain benefits at the same level</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a:txBody>
                    <a:bodyPr/>
                    <a:lstStyle/>
                    <a:p>
                      <a:pPr algn="l" fontAlgn="b"/>
                      <a:r>
                        <a:rPr lang="en-US" sz="1000" u="none" strike="noStrike">
                          <a:effectLst/>
                          <a:latin typeface="+mn-lt"/>
                        </a:rPr>
                        <a:t> $  100,186 </a:t>
                      </a:r>
                      <a:endParaRPr lang="en-US" sz="100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a:effectLst/>
                          <a:latin typeface="+mn-lt"/>
                        </a:rPr>
                        <a:t> $           13,264 </a:t>
                      </a:r>
                      <a:endParaRPr lang="en-US" sz="100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000" u="none" strike="noStrike">
                          <a:effectLst/>
                          <a:latin typeface="+mn-lt"/>
                        </a:rPr>
                        <a:t> $ 13,619 </a:t>
                      </a:r>
                      <a:endParaRPr lang="en-US" sz="100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dirty="0">
                          <a:effectLst/>
                          <a:latin typeface="+mn-lt"/>
                        </a:rPr>
                        <a:t> $       127,069 </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37587">
                <a:tc>
                  <a:txBody>
                    <a:bodyPr/>
                    <a:lstStyle/>
                    <a:p>
                      <a:pPr algn="l" fontAlgn="b"/>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pPr algn="l" fontAlgn="b"/>
                      <a:r>
                        <a:rPr lang="en-US" sz="1000" u="none" strike="noStrike" dirty="0">
                          <a:effectLst/>
                          <a:latin typeface="+mn-lt"/>
                        </a:rPr>
                        <a:t>Adjustment to Pay (3%)</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a:txBody>
                    <a:bodyPr/>
                    <a:lstStyle/>
                    <a:p>
                      <a:pPr algn="l" fontAlgn="b"/>
                      <a:r>
                        <a:rPr lang="en-US" sz="1000" u="none" strike="noStrike">
                          <a:effectLst/>
                          <a:latin typeface="+mn-lt"/>
                        </a:rPr>
                        <a:t>     237,245 </a:t>
                      </a:r>
                      <a:endParaRPr lang="en-US" sz="100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a:effectLst/>
                          <a:latin typeface="+mn-lt"/>
                        </a:rPr>
                        <a:t>              49,092 </a:t>
                      </a:r>
                      <a:endParaRPr lang="en-US" sz="100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000" u="none" strike="noStrike">
                          <a:effectLst/>
                          <a:latin typeface="+mn-lt"/>
                        </a:rPr>
                        <a:t>    65,295 </a:t>
                      </a:r>
                      <a:endParaRPr lang="en-US" sz="100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dirty="0">
                          <a:effectLst/>
                          <a:latin typeface="+mn-lt"/>
                        </a:rPr>
                        <a:t>          351,632 </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13540">
                <a:tc>
                  <a:txBody>
                    <a:bodyPr/>
                    <a:lstStyle/>
                    <a:p>
                      <a:pPr algn="l" fontAlgn="b"/>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pPr algn="l" fontAlgn="b"/>
                      <a:r>
                        <a:rPr lang="en-US" sz="1000" u="none" strike="noStrike" dirty="0" smtClean="0">
                          <a:effectLst/>
                          <a:latin typeface="+mn-lt"/>
                        </a:rPr>
                        <a:t>Transfer to  Legislative </a:t>
                      </a:r>
                      <a:r>
                        <a:rPr lang="en-US" sz="1000" u="none" strike="noStrike" dirty="0">
                          <a:effectLst/>
                          <a:latin typeface="+mn-lt"/>
                        </a:rPr>
                        <a:t>Fund - </a:t>
                      </a:r>
                      <a:r>
                        <a:rPr lang="en-US" sz="1000" u="none" strike="noStrike" dirty="0" smtClean="0">
                          <a:effectLst/>
                          <a:latin typeface="+mn-lt"/>
                        </a:rPr>
                        <a:t>Supplement </a:t>
                      </a:r>
                      <a:r>
                        <a:rPr lang="en-US" sz="1000" u="none" strike="noStrike" dirty="0">
                          <a:effectLst/>
                          <a:latin typeface="+mn-lt"/>
                        </a:rPr>
                        <a:t>Courthouse Security</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a:txBody>
                    <a:bodyPr/>
                    <a:lstStyle/>
                    <a:p>
                      <a:pPr algn="l" fontAlgn="b"/>
                      <a:r>
                        <a:rPr lang="en-US" sz="1000" u="none" strike="noStrike">
                          <a:effectLst/>
                          <a:latin typeface="+mn-lt"/>
                        </a:rPr>
                        <a:t>        14,507 </a:t>
                      </a:r>
                      <a:endParaRPr lang="en-US" sz="100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a:effectLst/>
                          <a:latin typeface="+mn-lt"/>
                        </a:rPr>
                        <a:t>                          - </a:t>
                      </a:r>
                      <a:endParaRPr lang="en-US" sz="100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a:effectLst/>
                          <a:latin typeface="+mn-lt"/>
                        </a:rPr>
                        <a:t>                - </a:t>
                      </a:r>
                      <a:endParaRPr lang="en-US" sz="100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dirty="0">
                          <a:effectLst/>
                          <a:latin typeface="+mn-lt"/>
                        </a:rPr>
                        <a:t>            14,507 </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13540">
                <a:tc>
                  <a:txBody>
                    <a:bodyPr/>
                    <a:lstStyle/>
                    <a:p>
                      <a:pPr algn="l" fontAlgn="b"/>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pPr algn="l" fontAlgn="b"/>
                      <a:r>
                        <a:rPr lang="en-US" sz="1000" u="none" strike="noStrike" dirty="0">
                          <a:effectLst/>
                          <a:latin typeface="+mn-lt"/>
                        </a:rPr>
                        <a:t>Additional Courthouse Security  - Bailiffs (Courts)</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a:txBody>
                    <a:bodyPr/>
                    <a:lstStyle/>
                    <a:p>
                      <a:pPr algn="l" fontAlgn="b"/>
                      <a:r>
                        <a:rPr lang="en-US" sz="1000" u="none" strike="noStrike">
                          <a:effectLst/>
                          <a:latin typeface="+mn-lt"/>
                        </a:rPr>
                        <a:t>        12,268 </a:t>
                      </a:r>
                      <a:endParaRPr lang="en-US" sz="100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a:effectLst/>
                          <a:latin typeface="+mn-lt"/>
                        </a:rPr>
                        <a:t>                          - </a:t>
                      </a:r>
                      <a:endParaRPr lang="en-US" sz="100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a:effectLst/>
                          <a:latin typeface="+mn-lt"/>
                        </a:rPr>
                        <a:t>                - </a:t>
                      </a:r>
                      <a:endParaRPr lang="en-US" sz="100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dirty="0">
                          <a:effectLst/>
                          <a:latin typeface="+mn-lt"/>
                        </a:rPr>
                        <a:t>            12,268 </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13540">
                <a:tc>
                  <a:txBody>
                    <a:bodyPr/>
                    <a:lstStyle/>
                    <a:p>
                      <a:pPr algn="l" fontAlgn="b"/>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pPr algn="l" fontAlgn="b"/>
                      <a:r>
                        <a:rPr lang="en-US" sz="1000" u="none" strike="noStrike" dirty="0">
                          <a:effectLst/>
                          <a:latin typeface="+mn-lt"/>
                        </a:rPr>
                        <a:t>Central Appraisal District  Operations Increase</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a:txBody>
                    <a:bodyPr/>
                    <a:lstStyle/>
                    <a:p>
                      <a:pPr algn="l" fontAlgn="b"/>
                      <a:r>
                        <a:rPr lang="en-US" sz="1000" u="none" strike="noStrike" dirty="0">
                          <a:effectLst/>
                          <a:latin typeface="+mn-lt"/>
                        </a:rPr>
                        <a:t>        42,546 </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latin typeface="+mn-lt"/>
                        </a:rPr>
                        <a:t>                          - </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a:effectLst/>
                          <a:latin typeface="+mn-lt"/>
                        </a:rPr>
                        <a:t>                - </a:t>
                      </a:r>
                      <a:endParaRPr lang="en-US" sz="100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dirty="0">
                          <a:effectLst/>
                          <a:latin typeface="+mn-lt"/>
                        </a:rPr>
                        <a:t>            42,546 </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13540">
                <a:tc>
                  <a:txBody>
                    <a:bodyPr/>
                    <a:lstStyle/>
                    <a:p>
                      <a:pPr algn="l" fontAlgn="b"/>
                      <a:endParaRPr lang="en-US" sz="100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pPr algn="l" fontAlgn="b"/>
                      <a:r>
                        <a:rPr lang="en-US" sz="1000" u="none" strike="noStrike" dirty="0">
                          <a:effectLst/>
                          <a:latin typeface="+mn-lt"/>
                        </a:rPr>
                        <a:t>Central Dispatch Operations Increase</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a:txBody>
                    <a:bodyPr/>
                    <a:lstStyle/>
                    <a:p>
                      <a:pPr algn="l" fontAlgn="b"/>
                      <a:r>
                        <a:rPr lang="en-US" sz="1000" u="none" strike="noStrike">
                          <a:effectLst/>
                          <a:latin typeface="+mn-lt"/>
                        </a:rPr>
                        <a:t>          5,585 </a:t>
                      </a:r>
                      <a:endParaRPr lang="en-US" sz="100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latin typeface="+mn-lt"/>
                        </a:rPr>
                        <a:t>                          - </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a:effectLst/>
                          <a:latin typeface="+mn-lt"/>
                        </a:rPr>
                        <a:t>                - </a:t>
                      </a:r>
                      <a:endParaRPr lang="en-US" sz="100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dirty="0">
                          <a:effectLst/>
                          <a:latin typeface="+mn-lt"/>
                        </a:rPr>
                        <a:t>               5,585 </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13540">
                <a:tc>
                  <a:txBody>
                    <a:bodyPr/>
                    <a:lstStyle/>
                    <a:p>
                      <a:pPr algn="l" fontAlgn="b"/>
                      <a:endParaRPr lang="en-US" sz="100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pPr algn="l" fontAlgn="b"/>
                      <a:r>
                        <a:rPr lang="en-US" sz="1000" u="none" strike="noStrike" dirty="0">
                          <a:effectLst/>
                          <a:latin typeface="+mn-lt"/>
                        </a:rPr>
                        <a:t>Software Maintenance Odyssey &amp; Cisco Increase</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a:txBody>
                    <a:bodyPr/>
                    <a:lstStyle/>
                    <a:p>
                      <a:pPr algn="l" fontAlgn="b"/>
                      <a:r>
                        <a:rPr lang="en-US" sz="1000" u="none" strike="noStrike">
                          <a:effectLst/>
                          <a:latin typeface="+mn-lt"/>
                        </a:rPr>
                        <a:t>        15,002 </a:t>
                      </a:r>
                      <a:endParaRPr lang="en-US" sz="100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latin typeface="+mn-lt"/>
                        </a:rPr>
                        <a:t>                          - </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latin typeface="+mn-lt"/>
                        </a:rPr>
                        <a:t>                - </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dirty="0">
                          <a:effectLst/>
                          <a:latin typeface="+mn-lt"/>
                        </a:rPr>
                        <a:t>            15,002 </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13540">
                <a:tc>
                  <a:txBody>
                    <a:bodyPr/>
                    <a:lstStyle/>
                    <a:p>
                      <a:pPr algn="l" fontAlgn="b"/>
                      <a:endParaRPr lang="en-US" sz="100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pPr algn="l" fontAlgn="b"/>
                      <a:r>
                        <a:rPr lang="en-US" sz="1000" u="none" strike="noStrike" dirty="0">
                          <a:effectLst/>
                          <a:latin typeface="+mn-lt"/>
                        </a:rPr>
                        <a:t>Software Maintenance Dynamics Increase</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a:txBody>
                    <a:bodyPr/>
                    <a:lstStyle/>
                    <a:p>
                      <a:pPr algn="l" fontAlgn="b"/>
                      <a:r>
                        <a:rPr lang="en-US" sz="1000" u="none" strike="noStrike">
                          <a:effectLst/>
                          <a:latin typeface="+mn-lt"/>
                        </a:rPr>
                        <a:t>        15,000 </a:t>
                      </a:r>
                      <a:endParaRPr lang="en-US" sz="100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latin typeface="+mn-lt"/>
                        </a:rPr>
                        <a:t>                          - </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latin typeface="+mn-lt"/>
                        </a:rPr>
                        <a:t>                - </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dirty="0">
                          <a:effectLst/>
                          <a:latin typeface="+mn-lt"/>
                        </a:rPr>
                        <a:t>            15,000 </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13540">
                <a:tc>
                  <a:txBody>
                    <a:bodyPr/>
                    <a:lstStyle/>
                    <a:p>
                      <a:pPr algn="l" fontAlgn="b"/>
                      <a:endParaRPr lang="en-US" sz="100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pPr algn="l" fontAlgn="b"/>
                      <a:r>
                        <a:rPr lang="en-US" sz="1000" u="none" strike="noStrike" dirty="0">
                          <a:effectLst/>
                          <a:latin typeface="+mn-lt"/>
                        </a:rPr>
                        <a:t>County Court at Law Judge Salary(state mandate)</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a:txBody>
                    <a:bodyPr/>
                    <a:lstStyle/>
                    <a:p>
                      <a:pPr algn="l" fontAlgn="b"/>
                      <a:r>
                        <a:rPr lang="en-US" sz="1000" u="none" strike="noStrike" dirty="0">
                          <a:effectLst/>
                          <a:latin typeface="+mn-lt"/>
                        </a:rPr>
                        <a:t>        10,376 </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a:effectLst/>
                          <a:latin typeface="+mn-lt"/>
                        </a:rPr>
                        <a:t>                          - </a:t>
                      </a:r>
                      <a:endParaRPr lang="en-US" sz="100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latin typeface="+mn-lt"/>
                        </a:rPr>
                        <a:t>                - </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dirty="0">
                          <a:effectLst/>
                          <a:latin typeface="+mn-lt"/>
                        </a:rPr>
                        <a:t>            10,376 </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13540">
                <a:tc>
                  <a:txBody>
                    <a:bodyPr/>
                    <a:lstStyle/>
                    <a:p>
                      <a:pPr algn="l" fontAlgn="b"/>
                      <a:endParaRPr lang="en-US" sz="100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pPr algn="l" fontAlgn="b"/>
                      <a:r>
                        <a:rPr lang="en-US" sz="1000" u="none" strike="noStrike" dirty="0">
                          <a:effectLst/>
                          <a:latin typeface="+mn-lt"/>
                        </a:rPr>
                        <a:t>Additional Full Time  IT Employee  (assigned to Jail)</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a:txBody>
                    <a:bodyPr/>
                    <a:lstStyle/>
                    <a:p>
                      <a:pPr algn="l" fontAlgn="b"/>
                      <a:r>
                        <a:rPr lang="en-US" sz="1000" u="none" strike="noStrike" dirty="0">
                          <a:effectLst/>
                          <a:latin typeface="+mn-lt"/>
                        </a:rPr>
                        <a:t>        29,863 </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a:effectLst/>
                          <a:latin typeface="+mn-lt"/>
                        </a:rPr>
                        <a:t>                          - </a:t>
                      </a:r>
                      <a:endParaRPr lang="en-US" sz="100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latin typeface="+mn-lt"/>
                        </a:rPr>
                        <a:t>                - </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dirty="0">
                          <a:effectLst/>
                          <a:latin typeface="+mn-lt"/>
                        </a:rPr>
                        <a:t>       </a:t>
                      </a:r>
                      <a:r>
                        <a:rPr lang="en-US" sz="1000" u="none" strike="noStrike" dirty="0" smtClean="0">
                          <a:effectLst/>
                          <a:latin typeface="+mn-lt"/>
                        </a:rPr>
                        <a:t>  </a:t>
                      </a:r>
                      <a:r>
                        <a:rPr lang="en-US" sz="1000" u="none" strike="noStrike" dirty="0">
                          <a:effectLst/>
                          <a:latin typeface="+mn-lt"/>
                        </a:rPr>
                        <a:t>29,863 </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450298">
                <a:tc gridSpan="2">
                  <a:txBody>
                    <a:bodyPr/>
                    <a:lstStyle/>
                    <a:p>
                      <a:pPr algn="l" fontAlgn="b"/>
                      <a:r>
                        <a:rPr lang="en-US" sz="1000" u="none" strike="noStrike">
                          <a:effectLst/>
                          <a:latin typeface="+mn-lt"/>
                        </a:rPr>
                        <a:t>32010-Criminal District Attorney</a:t>
                      </a:r>
                      <a:endParaRPr lang="en-US" sz="100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gridSpan="2">
                  <a:txBody>
                    <a:bodyPr/>
                    <a:lstStyle/>
                    <a:p>
                      <a:pPr algn="l" fontAlgn="b"/>
                      <a:r>
                        <a:rPr lang="en-US" sz="1000" u="none" strike="noStrike" dirty="0">
                          <a:effectLst/>
                          <a:latin typeface="+mn-lt"/>
                        </a:rPr>
                        <a:t>Create position-Investigator I - Discovery</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a:txBody>
                    <a:bodyPr/>
                    <a:lstStyle/>
                    <a:p>
                      <a:pPr algn="l" fontAlgn="b"/>
                      <a:r>
                        <a:rPr lang="en-US" sz="1000" u="none" strike="noStrike" dirty="0">
                          <a:effectLst/>
                          <a:latin typeface="+mn-lt"/>
                        </a:rPr>
                        <a:t>        61,580 </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latin typeface="+mn-lt"/>
                        </a:rPr>
                        <a:t>                          - </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latin typeface="+mn-lt"/>
                        </a:rPr>
                        <a:t>                - </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dirty="0">
                          <a:effectLst/>
                          <a:latin typeface="+mn-lt"/>
                        </a:rPr>
                        <a:t>            </a:t>
                      </a:r>
                      <a:endParaRPr lang="en-US" sz="1000" u="none" strike="noStrike" dirty="0" smtClean="0">
                        <a:effectLst/>
                        <a:latin typeface="+mn-lt"/>
                      </a:endParaRPr>
                    </a:p>
                    <a:p>
                      <a:pPr algn="r" fontAlgn="b"/>
                      <a:endParaRPr lang="en-US" sz="1000" u="none" strike="noStrike" dirty="0" smtClean="0">
                        <a:effectLst/>
                        <a:latin typeface="+mn-lt"/>
                      </a:endParaRPr>
                    </a:p>
                    <a:p>
                      <a:pPr algn="r" fontAlgn="b"/>
                      <a:r>
                        <a:rPr lang="en-US" sz="1000" u="none" strike="noStrike" dirty="0" smtClean="0">
                          <a:effectLst/>
                          <a:latin typeface="+mn-lt"/>
                        </a:rPr>
                        <a:t>61,580 </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13540">
                <a:tc>
                  <a:txBody>
                    <a:bodyPr/>
                    <a:lstStyle/>
                    <a:p>
                      <a:pPr algn="l" fontAlgn="b"/>
                      <a:endParaRPr lang="en-US" sz="100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pPr algn="l" fontAlgn="b"/>
                      <a:r>
                        <a:rPr lang="en-US" sz="1000" u="none" strike="noStrike" dirty="0">
                          <a:effectLst/>
                          <a:latin typeface="+mn-lt"/>
                        </a:rPr>
                        <a:t>Increase to Office Supplies</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a:txBody>
                    <a:bodyPr/>
                    <a:lstStyle/>
                    <a:p>
                      <a:pPr algn="l" fontAlgn="b"/>
                      <a:r>
                        <a:rPr lang="en-US" sz="1000" u="none" strike="noStrike" dirty="0">
                          <a:effectLst/>
                          <a:latin typeface="+mn-lt"/>
                        </a:rPr>
                        <a:t>          3,000 </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latin typeface="+mn-lt"/>
                        </a:rPr>
                        <a:t>                          - </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latin typeface="+mn-lt"/>
                        </a:rPr>
                        <a:t>                - </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dirty="0">
                          <a:effectLst/>
                          <a:latin typeface="+mn-lt"/>
                        </a:rPr>
                        <a:t>               3,000 </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13540">
                <a:tc gridSpan="2">
                  <a:txBody>
                    <a:bodyPr/>
                    <a:lstStyle/>
                    <a:p>
                      <a:pPr algn="l" fontAlgn="b"/>
                      <a:r>
                        <a:rPr lang="en-US" sz="1000" b="0" i="0" u="none" strike="noStrike" dirty="0" smtClean="0">
                          <a:effectLst/>
                          <a:latin typeface="+mn-lt"/>
                        </a:rPr>
                        <a:t>30030-12</a:t>
                      </a:r>
                      <a:r>
                        <a:rPr lang="en-US" sz="1000" b="0" i="0" u="none" strike="noStrike" baseline="30000" dirty="0" smtClean="0">
                          <a:effectLst/>
                          <a:latin typeface="+mn-lt"/>
                        </a:rPr>
                        <a:t>th</a:t>
                      </a:r>
                      <a:r>
                        <a:rPr lang="en-US" sz="1000" b="0" i="0" u="none" strike="noStrike" dirty="0" smtClean="0">
                          <a:effectLst/>
                          <a:latin typeface="+mn-lt"/>
                        </a:rPr>
                        <a:t> Judicial District</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gridSpan="2">
                  <a:txBody>
                    <a:bodyPr/>
                    <a:lstStyle/>
                    <a:p>
                      <a:pPr algn="l" fontAlgn="b"/>
                      <a:r>
                        <a:rPr lang="en-US" sz="1000" b="0" i="0" u="none" strike="noStrike" dirty="0" smtClean="0">
                          <a:effectLst/>
                          <a:latin typeface="+mn-lt"/>
                        </a:rPr>
                        <a:t>Court Reporter Salary Change</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a:txBody>
                    <a:bodyPr/>
                    <a:lstStyle/>
                    <a:p>
                      <a:pPr algn="l" fontAlgn="b"/>
                      <a:r>
                        <a:rPr lang="en-US" sz="1000" u="none" strike="noStrike" dirty="0" smtClean="0">
                          <a:effectLst/>
                          <a:latin typeface="+mn-lt"/>
                        </a:rPr>
                        <a:t>          8,425 </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latin typeface="+mn-lt"/>
                        </a:rPr>
                        <a:t>                          - </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latin typeface="+mn-lt"/>
                        </a:rPr>
                        <a:t>                - </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dirty="0">
                          <a:effectLst/>
                          <a:latin typeface="+mn-lt"/>
                        </a:rPr>
                        <a:t>               </a:t>
                      </a:r>
                      <a:r>
                        <a:rPr lang="en-US" sz="1000" u="none" strike="noStrike" dirty="0" smtClean="0">
                          <a:effectLst/>
                          <a:latin typeface="+mn-lt"/>
                        </a:rPr>
                        <a:t>8,425 </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13540">
                <a:tc gridSpan="2">
                  <a:txBody>
                    <a:bodyPr/>
                    <a:lstStyle/>
                    <a:p>
                      <a:pPr algn="l" fontAlgn="b"/>
                      <a:r>
                        <a:rPr lang="en-US" sz="1000" u="none" strike="noStrike" dirty="0">
                          <a:effectLst/>
                          <a:latin typeface="+mn-lt"/>
                        </a:rPr>
                        <a:t>46010-Emergency Management</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gridSpan="2">
                  <a:txBody>
                    <a:bodyPr/>
                    <a:lstStyle/>
                    <a:p>
                      <a:pPr algn="l" fontAlgn="b"/>
                      <a:r>
                        <a:rPr lang="en-US" sz="1000" u="none" strike="noStrike" dirty="0">
                          <a:effectLst/>
                          <a:latin typeface="+mn-lt"/>
                        </a:rPr>
                        <a:t>CERT Program </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a:txBody>
                    <a:bodyPr/>
                    <a:lstStyle/>
                    <a:p>
                      <a:pPr algn="l" fontAlgn="b"/>
                      <a:r>
                        <a:rPr lang="en-US" sz="1000" u="none" strike="noStrike" dirty="0">
                          <a:effectLst/>
                          <a:latin typeface="+mn-lt"/>
                        </a:rPr>
                        <a:t>          6,000 </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latin typeface="+mn-lt"/>
                        </a:rPr>
                        <a:t>                          - </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latin typeface="+mn-lt"/>
                        </a:rPr>
                        <a:t>                - </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dirty="0">
                          <a:effectLst/>
                          <a:latin typeface="+mn-lt"/>
                        </a:rPr>
                        <a:t>               6,000 </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60239">
                <a:tc>
                  <a:txBody>
                    <a:bodyPr/>
                    <a:lstStyle/>
                    <a:p>
                      <a:pPr algn="l" fontAlgn="b"/>
                      <a:r>
                        <a:rPr lang="en-US" sz="1000" u="none" strike="noStrike" dirty="0" smtClean="0">
                          <a:effectLst/>
                          <a:latin typeface="+mn-lt"/>
                        </a:rPr>
                        <a:t>44030-Constable </a:t>
                      </a:r>
                      <a:r>
                        <a:rPr lang="en-US" sz="1000" u="none" strike="noStrike" dirty="0">
                          <a:effectLst/>
                          <a:latin typeface="+mn-lt"/>
                        </a:rPr>
                        <a:t>Precinct 3</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dirty="0">
                        <a:effectLst/>
                        <a:latin typeface="+mn-lt"/>
                      </a:endParaRPr>
                    </a:p>
                  </a:txBody>
                  <a:tcPr marL="0" marR="0" marT="0" marB="0" anchor="b"/>
                </a:tc>
                <a:tc gridSpan="2">
                  <a:txBody>
                    <a:bodyPr/>
                    <a:lstStyle/>
                    <a:p>
                      <a:pPr algn="l" fontAlgn="b"/>
                      <a:r>
                        <a:rPr lang="en-US" sz="1000" u="none" strike="noStrike" dirty="0">
                          <a:effectLst/>
                          <a:latin typeface="+mn-lt"/>
                        </a:rPr>
                        <a:t>Mobile Radio</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a:txBody>
                    <a:bodyPr/>
                    <a:lstStyle/>
                    <a:p>
                      <a:pPr algn="l" fontAlgn="b"/>
                      <a:r>
                        <a:rPr lang="en-US" sz="1000" u="none" strike="noStrike" dirty="0">
                          <a:effectLst/>
                          <a:latin typeface="+mn-lt"/>
                        </a:rPr>
                        <a:t>          2,875 </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latin typeface="+mn-lt"/>
                        </a:rPr>
                        <a:t>                          - </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latin typeface="+mn-lt"/>
                        </a:rPr>
                        <a:t>                - </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000" u="none" strike="noStrike" dirty="0">
                          <a:effectLst/>
                          <a:latin typeface="+mn-lt"/>
                        </a:rPr>
                        <a:t>               2,875 </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13540">
                <a:tc>
                  <a:txBody>
                    <a:bodyPr/>
                    <a:lstStyle/>
                    <a:p>
                      <a:pPr algn="l" fontAlgn="b"/>
                      <a:r>
                        <a:rPr lang="en-US" sz="1000" u="none" strike="noStrike" dirty="0" smtClean="0">
                          <a:effectLst/>
                          <a:latin typeface="+mn-lt"/>
                        </a:rPr>
                        <a:t>44040-Constable </a:t>
                      </a:r>
                      <a:r>
                        <a:rPr lang="en-US" sz="1000" u="none" strike="noStrike" dirty="0">
                          <a:effectLst/>
                          <a:latin typeface="+mn-lt"/>
                        </a:rPr>
                        <a:t>Precinct 4</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1000" b="0" i="0" u="none" strike="noStrike" dirty="0">
                        <a:effectLst/>
                        <a:latin typeface="+mn-lt"/>
                      </a:endParaRPr>
                    </a:p>
                  </a:txBody>
                  <a:tcPr marL="0" marR="0" marT="0" marB="0" anchor="b"/>
                </a:tc>
                <a:tc gridSpan="2">
                  <a:txBody>
                    <a:bodyPr/>
                    <a:lstStyle/>
                    <a:p>
                      <a:pPr algn="l" fontAlgn="b"/>
                      <a:r>
                        <a:rPr lang="en-US" sz="1000" u="none" strike="noStrike" dirty="0">
                          <a:effectLst/>
                          <a:latin typeface="+mn-lt"/>
                        </a:rPr>
                        <a:t>Additional funds Constable Pool </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a:txBody>
                    <a:bodyPr/>
                    <a:lstStyle/>
                    <a:p>
                      <a:pPr algn="l" fontAlgn="b"/>
                      <a:r>
                        <a:rPr lang="en-US" sz="1000" u="none" strike="noStrike">
                          <a:effectLst/>
                          <a:latin typeface="+mn-lt"/>
                        </a:rPr>
                        <a:t>          8,727 </a:t>
                      </a:r>
                      <a:endParaRPr lang="en-US" sz="100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a:effectLst/>
                          <a:latin typeface="+mn-lt"/>
                        </a:rPr>
                        <a:t>                          - </a:t>
                      </a:r>
                      <a:endParaRPr lang="en-US" sz="100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000" u="none" strike="noStrike" dirty="0">
                          <a:effectLst/>
                          <a:latin typeface="+mn-lt"/>
                        </a:rPr>
                        <a:t>                - </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000" u="none" strike="noStrike">
                          <a:effectLst/>
                          <a:latin typeface="+mn-lt"/>
                        </a:rPr>
                        <a:t>               </a:t>
                      </a:r>
                      <a:r>
                        <a:rPr lang="en-US" sz="1000" u="none" strike="noStrike" smtClean="0">
                          <a:effectLst/>
                          <a:latin typeface="+mn-lt"/>
                        </a:rPr>
                        <a:t>       8,727 </a:t>
                      </a:r>
                      <a:endParaRPr lang="en-US" sz="100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
        <p:nvSpPr>
          <p:cNvPr id="3" name="Slide Number Placeholder 2"/>
          <p:cNvSpPr>
            <a:spLocks noGrp="1"/>
          </p:cNvSpPr>
          <p:nvPr>
            <p:ph type="sldNum" sz="quarter" idx="12"/>
          </p:nvPr>
        </p:nvSpPr>
        <p:spPr/>
        <p:txBody>
          <a:bodyPr/>
          <a:lstStyle/>
          <a:p>
            <a:fld id="{C7D1976F-472D-43E3-A4AD-0DF0061671D1}" type="slidenum">
              <a:rPr lang="en-US" smtClean="0"/>
              <a:t>8</a:t>
            </a:fld>
            <a:endParaRPr lang="en-US" dirty="0"/>
          </a:p>
        </p:txBody>
      </p:sp>
    </p:spTree>
    <p:extLst>
      <p:ext uri="{BB962C8B-B14F-4D97-AF65-F5344CB8AC3E}">
        <p14:creationId xmlns:p14="http://schemas.microsoft.com/office/powerpoint/2010/main" val="3787480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381000"/>
          </a:xfrm>
        </p:spPr>
        <p:txBody>
          <a:bodyPr>
            <a:normAutofit fontScale="90000"/>
          </a:bodyPr>
          <a:lstStyle/>
          <a:p>
            <a:r>
              <a:rPr lang="en-US" dirty="0" smtClean="0"/>
              <a:t/>
            </a:r>
            <a:br>
              <a:rPr lang="en-US" dirty="0" smtClean="0"/>
            </a:br>
            <a:r>
              <a:rPr lang="en-US" sz="3100" dirty="0" smtClean="0"/>
              <a:t>Budget Changes continued</a:t>
            </a:r>
            <a:endParaRPr lang="en-US" sz="31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183975887"/>
              </p:ext>
            </p:extLst>
          </p:nvPr>
        </p:nvGraphicFramePr>
        <p:xfrm>
          <a:off x="228600" y="685800"/>
          <a:ext cx="8762999" cy="5867401"/>
        </p:xfrm>
        <a:graphic>
          <a:graphicData uri="http://schemas.openxmlformats.org/drawingml/2006/table">
            <a:tbl>
              <a:tblPr>
                <a:tableStyleId>{5C22544A-7EE6-4342-B048-85BDC9FD1C3A}</a:tableStyleId>
              </a:tblPr>
              <a:tblGrid>
                <a:gridCol w="1916300"/>
                <a:gridCol w="1268031"/>
                <a:gridCol w="219589"/>
                <a:gridCol w="2579676"/>
                <a:gridCol w="645804"/>
                <a:gridCol w="838200"/>
                <a:gridCol w="533552"/>
                <a:gridCol w="761847"/>
              </a:tblGrid>
              <a:tr h="322174">
                <a:tc>
                  <a:txBody>
                    <a:bodyPr/>
                    <a:lstStyle/>
                    <a:p>
                      <a:pPr algn="l" fontAlgn="b"/>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950" u="none" strike="noStrike" dirty="0">
                          <a:effectLst/>
                          <a:latin typeface="+mn-lt"/>
                        </a:rPr>
                        <a:t>General Fund</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950" u="none" strike="noStrike" dirty="0">
                          <a:effectLst/>
                          <a:latin typeface="+mn-lt"/>
                        </a:rPr>
                        <a:t> Road &amp; Bridge Fund </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950" u="none" strike="noStrike" dirty="0">
                          <a:effectLst/>
                          <a:latin typeface="+mn-lt"/>
                        </a:rPr>
                        <a:t>EMS Fund</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950" u="none" strike="noStrike" dirty="0">
                          <a:effectLst/>
                          <a:latin typeface="+mn-lt"/>
                        </a:rPr>
                        <a:t>Total</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90326">
                <a:tc>
                  <a:txBody>
                    <a:bodyPr/>
                    <a:lstStyle/>
                    <a:p>
                      <a:pPr algn="l" fontAlgn="b"/>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pPr algn="l" fontAlgn="b"/>
                      <a:r>
                        <a:rPr lang="en-US" sz="950" u="none" strike="noStrike" dirty="0">
                          <a:effectLst/>
                          <a:latin typeface="+mn-lt"/>
                        </a:rPr>
                        <a:t>Taser for Deputy Constable</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a:txBody>
                    <a:bodyPr/>
                    <a:lstStyle/>
                    <a:p>
                      <a:pPr algn="r" fontAlgn="b"/>
                      <a:r>
                        <a:rPr lang="en-US" sz="950" u="none" strike="noStrike" dirty="0">
                          <a:effectLst/>
                          <a:latin typeface="+mn-lt"/>
                        </a:rPr>
                        <a:t>          1,100 </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950" u="none" strike="noStrike">
                          <a:effectLst/>
                          <a:latin typeface="+mn-lt"/>
                        </a:rPr>
                        <a:t>                          - </a:t>
                      </a:r>
                      <a:endParaRPr lang="en-US" sz="95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950" u="none" strike="noStrike">
                          <a:effectLst/>
                          <a:latin typeface="+mn-lt"/>
                        </a:rPr>
                        <a:t>                - </a:t>
                      </a:r>
                      <a:endParaRPr lang="en-US" sz="95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950" u="none" strike="noStrike" dirty="0">
                          <a:effectLst/>
                          <a:latin typeface="+mn-lt"/>
                        </a:rPr>
                        <a:t>               1,100 </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90326">
                <a:tc>
                  <a:txBody>
                    <a:bodyPr/>
                    <a:lstStyle/>
                    <a:p>
                      <a:pPr algn="l" fontAlgn="b"/>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pPr algn="l" fontAlgn="b"/>
                      <a:r>
                        <a:rPr lang="en-US" sz="950" u="none" strike="noStrike">
                          <a:effectLst/>
                          <a:latin typeface="+mn-lt"/>
                        </a:rPr>
                        <a:t>Training for Constable Deputy</a:t>
                      </a:r>
                      <a:endParaRPr lang="en-US" sz="95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a:txBody>
                    <a:bodyPr/>
                    <a:lstStyle/>
                    <a:p>
                      <a:pPr algn="r" fontAlgn="b"/>
                      <a:r>
                        <a:rPr lang="en-US" sz="950" u="none" strike="noStrike" dirty="0">
                          <a:effectLst/>
                          <a:latin typeface="+mn-lt"/>
                        </a:rPr>
                        <a:t>             200 </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950" u="none" strike="noStrike">
                          <a:effectLst/>
                          <a:latin typeface="+mn-lt"/>
                        </a:rPr>
                        <a:t>                          - </a:t>
                      </a:r>
                      <a:endParaRPr lang="en-US" sz="95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950" u="none" strike="noStrike">
                          <a:effectLst/>
                          <a:latin typeface="+mn-lt"/>
                        </a:rPr>
                        <a:t>                - </a:t>
                      </a:r>
                      <a:endParaRPr lang="en-US" sz="95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950" u="none" strike="noStrike" dirty="0">
                          <a:effectLst/>
                          <a:latin typeface="+mn-lt"/>
                        </a:rPr>
                        <a:t>                  200 </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90326">
                <a:tc>
                  <a:txBody>
                    <a:bodyPr/>
                    <a:lstStyle/>
                    <a:p>
                      <a:pPr algn="l" fontAlgn="b"/>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pPr algn="l" fontAlgn="b"/>
                      <a:r>
                        <a:rPr lang="en-US" sz="950" u="none" strike="noStrike" dirty="0">
                          <a:effectLst/>
                          <a:latin typeface="+mn-lt"/>
                        </a:rPr>
                        <a:t>Uniform for Constable Deputy</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a:txBody>
                    <a:bodyPr/>
                    <a:lstStyle/>
                    <a:p>
                      <a:pPr algn="r" fontAlgn="b"/>
                      <a:r>
                        <a:rPr lang="en-US" sz="950" u="none" strike="noStrike" dirty="0">
                          <a:effectLst/>
                          <a:latin typeface="+mn-lt"/>
                        </a:rPr>
                        <a:t>             175 </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950" u="none" strike="noStrike">
                          <a:effectLst/>
                          <a:latin typeface="+mn-lt"/>
                        </a:rPr>
                        <a:t>                          - </a:t>
                      </a:r>
                      <a:endParaRPr lang="en-US" sz="95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950" u="none" strike="noStrike">
                          <a:effectLst/>
                          <a:latin typeface="+mn-lt"/>
                        </a:rPr>
                        <a:t>                - </a:t>
                      </a:r>
                      <a:endParaRPr lang="en-US" sz="95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950" u="none" strike="noStrike" dirty="0">
                          <a:effectLst/>
                          <a:latin typeface="+mn-lt"/>
                        </a:rPr>
                        <a:t>                  175 </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90326">
                <a:tc>
                  <a:txBody>
                    <a:bodyPr/>
                    <a:lstStyle/>
                    <a:p>
                      <a:pPr algn="l" fontAlgn="b"/>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pPr algn="l" fontAlgn="b"/>
                      <a:r>
                        <a:rPr lang="en-US" sz="950" u="none" strike="noStrike" dirty="0">
                          <a:effectLst/>
                          <a:latin typeface="+mn-lt"/>
                        </a:rPr>
                        <a:t>APX 6000 Portable Radios (2) </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a:txBody>
                    <a:bodyPr/>
                    <a:lstStyle/>
                    <a:p>
                      <a:pPr algn="r" fontAlgn="b"/>
                      <a:r>
                        <a:rPr lang="en-US" sz="950" u="none" strike="noStrike" dirty="0">
                          <a:effectLst/>
                          <a:latin typeface="+mn-lt"/>
                        </a:rPr>
                        <a:t>          6,023 </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950" u="none" strike="noStrike">
                          <a:effectLst/>
                          <a:latin typeface="+mn-lt"/>
                        </a:rPr>
                        <a:t>                          - </a:t>
                      </a:r>
                      <a:endParaRPr lang="en-US" sz="95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950" u="none" strike="noStrike">
                          <a:effectLst/>
                          <a:latin typeface="+mn-lt"/>
                        </a:rPr>
                        <a:t>                - </a:t>
                      </a:r>
                      <a:endParaRPr lang="en-US" sz="95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950" u="none" strike="noStrike" dirty="0">
                          <a:effectLst/>
                          <a:latin typeface="+mn-lt"/>
                        </a:rPr>
                        <a:t>               6,023 </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90326">
                <a:tc>
                  <a:txBody>
                    <a:bodyPr/>
                    <a:lstStyle/>
                    <a:p>
                      <a:pPr algn="l" fontAlgn="b"/>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pPr algn="l" fontAlgn="b"/>
                      <a:r>
                        <a:rPr lang="en-US" sz="950" u="none" strike="noStrike" dirty="0">
                          <a:effectLst/>
                          <a:latin typeface="+mn-lt"/>
                        </a:rPr>
                        <a:t>Body Armor Vest (2) not covered by grant</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a:txBody>
                    <a:bodyPr/>
                    <a:lstStyle/>
                    <a:p>
                      <a:pPr algn="r" fontAlgn="b"/>
                      <a:r>
                        <a:rPr lang="en-US" sz="950" u="none" strike="noStrike" dirty="0">
                          <a:effectLst/>
                          <a:latin typeface="+mn-lt"/>
                        </a:rPr>
                        <a:t>             900 </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950" u="none" strike="noStrike">
                          <a:effectLst/>
                          <a:latin typeface="+mn-lt"/>
                        </a:rPr>
                        <a:t>                          - </a:t>
                      </a:r>
                      <a:endParaRPr lang="en-US" sz="95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950" u="none" strike="noStrike">
                          <a:effectLst/>
                          <a:latin typeface="+mn-lt"/>
                        </a:rPr>
                        <a:t>                - </a:t>
                      </a:r>
                      <a:endParaRPr lang="en-US" sz="95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950" u="none" strike="noStrike" dirty="0">
                          <a:effectLst/>
                          <a:latin typeface="+mn-lt"/>
                        </a:rPr>
                        <a:t>                  900 </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90326">
                <a:tc>
                  <a:txBody>
                    <a:bodyPr/>
                    <a:lstStyle/>
                    <a:p>
                      <a:pPr algn="l" fontAlgn="b"/>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pPr algn="l" fontAlgn="b"/>
                      <a:r>
                        <a:rPr lang="en-US" sz="950" u="none" strike="noStrike" dirty="0">
                          <a:effectLst/>
                          <a:latin typeface="+mn-lt"/>
                        </a:rPr>
                        <a:t>Additional Data Lines</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a:txBody>
                    <a:bodyPr/>
                    <a:lstStyle/>
                    <a:p>
                      <a:pPr algn="r" fontAlgn="b"/>
                      <a:r>
                        <a:rPr lang="en-US" sz="950" u="none" strike="noStrike">
                          <a:effectLst/>
                          <a:latin typeface="+mn-lt"/>
                        </a:rPr>
                        <a:t>             300 </a:t>
                      </a:r>
                      <a:endParaRPr lang="en-US" sz="95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950" u="none" strike="noStrike" dirty="0">
                          <a:effectLst/>
                          <a:latin typeface="+mn-lt"/>
                        </a:rPr>
                        <a:t>                          - </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950" u="none" strike="noStrike">
                          <a:effectLst/>
                          <a:latin typeface="+mn-lt"/>
                        </a:rPr>
                        <a:t>                - </a:t>
                      </a:r>
                      <a:endParaRPr lang="en-US" sz="95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950" u="none" strike="noStrike" dirty="0">
                          <a:effectLst/>
                          <a:latin typeface="+mn-lt"/>
                        </a:rPr>
                        <a:t>                  300 </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90326">
                <a:tc>
                  <a:txBody>
                    <a:bodyPr/>
                    <a:lstStyle/>
                    <a:p>
                      <a:pPr algn="l" fontAlgn="b"/>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pPr algn="l" fontAlgn="b"/>
                      <a:r>
                        <a:rPr lang="en-US" sz="950" u="none" strike="noStrike" dirty="0">
                          <a:effectLst/>
                          <a:latin typeface="+mn-lt"/>
                        </a:rPr>
                        <a:t>Increase to Uniforms Budget</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a:txBody>
                    <a:bodyPr/>
                    <a:lstStyle/>
                    <a:p>
                      <a:pPr algn="r" fontAlgn="b"/>
                      <a:r>
                        <a:rPr lang="en-US" sz="950" u="none" strike="noStrike" dirty="0">
                          <a:effectLst/>
                          <a:latin typeface="+mn-lt"/>
                        </a:rPr>
                        <a:t>                51 </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950" u="none" strike="noStrike" dirty="0">
                          <a:effectLst/>
                          <a:latin typeface="+mn-lt"/>
                        </a:rPr>
                        <a:t>                          - </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950" u="none" strike="noStrike">
                          <a:effectLst/>
                          <a:latin typeface="+mn-lt"/>
                        </a:rPr>
                        <a:t>                - </a:t>
                      </a:r>
                      <a:endParaRPr lang="en-US" sz="95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950" u="none" strike="noStrike" dirty="0">
                          <a:effectLst/>
                          <a:latin typeface="+mn-lt"/>
                        </a:rPr>
                        <a:t>                    51 </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90326">
                <a:tc>
                  <a:txBody>
                    <a:bodyPr/>
                    <a:lstStyle/>
                    <a:p>
                      <a:pPr algn="l" fontAlgn="b"/>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pPr algn="l" fontAlgn="b"/>
                      <a:r>
                        <a:rPr lang="en-US" sz="950" u="none" strike="noStrike" dirty="0">
                          <a:effectLst/>
                          <a:latin typeface="+mn-lt"/>
                        </a:rPr>
                        <a:t> Increase for Net Motion Software Licenses</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a:txBody>
                    <a:bodyPr/>
                    <a:lstStyle/>
                    <a:p>
                      <a:pPr algn="r" fontAlgn="b"/>
                      <a:r>
                        <a:rPr lang="en-US" sz="950" u="none" strike="noStrike" dirty="0">
                          <a:effectLst/>
                          <a:latin typeface="+mn-lt"/>
                        </a:rPr>
                        <a:t>             435 </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950" u="none" strike="noStrike" dirty="0">
                          <a:effectLst/>
                          <a:latin typeface="+mn-lt"/>
                        </a:rPr>
                        <a:t>                          - </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950" u="none" strike="noStrike" dirty="0">
                          <a:effectLst/>
                          <a:latin typeface="+mn-lt"/>
                        </a:rPr>
                        <a:t>                - </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950" u="none" strike="noStrike" dirty="0">
                          <a:effectLst/>
                          <a:latin typeface="+mn-lt"/>
                        </a:rPr>
                        <a:t>                  435 </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90326">
                <a:tc>
                  <a:txBody>
                    <a:bodyPr/>
                    <a:lstStyle/>
                    <a:p>
                      <a:pPr algn="l" fontAlgn="b"/>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pPr algn="l" fontAlgn="b"/>
                      <a:r>
                        <a:rPr lang="en-US" sz="950" u="none" strike="noStrike" dirty="0">
                          <a:effectLst/>
                          <a:latin typeface="+mn-lt"/>
                        </a:rPr>
                        <a:t> Increase Software License MDT, ICS</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a:txBody>
                    <a:bodyPr/>
                    <a:lstStyle/>
                    <a:p>
                      <a:pPr algn="r" fontAlgn="b"/>
                      <a:r>
                        <a:rPr lang="en-US" sz="950" u="none" strike="noStrike" dirty="0">
                          <a:effectLst/>
                          <a:latin typeface="+mn-lt"/>
                        </a:rPr>
                        <a:t>             368 </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950" u="none" strike="noStrike" dirty="0">
                          <a:effectLst/>
                          <a:latin typeface="+mn-lt"/>
                        </a:rPr>
                        <a:t>                          - </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950" u="none" strike="noStrike">
                          <a:effectLst/>
                          <a:latin typeface="+mn-lt"/>
                        </a:rPr>
                        <a:t>                - </a:t>
                      </a:r>
                      <a:endParaRPr lang="en-US" sz="95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950" u="none" strike="noStrike" dirty="0">
                          <a:effectLst/>
                          <a:latin typeface="+mn-lt"/>
                        </a:rPr>
                        <a:t>                  368 </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90326">
                <a:tc>
                  <a:txBody>
                    <a:bodyPr/>
                    <a:lstStyle/>
                    <a:p>
                      <a:pPr algn="l" fontAlgn="b"/>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pPr algn="l" fontAlgn="b"/>
                      <a:r>
                        <a:rPr lang="en-US" sz="950" u="none" strike="noStrike" dirty="0">
                          <a:effectLst/>
                          <a:latin typeface="+mn-lt"/>
                        </a:rPr>
                        <a:t>Increase for Citation and Warning Books</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a:txBody>
                    <a:bodyPr/>
                    <a:lstStyle/>
                    <a:p>
                      <a:pPr algn="r" fontAlgn="b"/>
                      <a:r>
                        <a:rPr lang="en-US" sz="950" u="none" strike="noStrike" dirty="0">
                          <a:effectLst/>
                          <a:latin typeface="+mn-lt"/>
                        </a:rPr>
                        <a:t>             350 </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950" u="none" strike="noStrike" dirty="0">
                          <a:effectLst/>
                          <a:latin typeface="+mn-lt"/>
                        </a:rPr>
                        <a:t>                          - </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950" u="none" strike="noStrike">
                          <a:effectLst/>
                          <a:latin typeface="+mn-lt"/>
                        </a:rPr>
                        <a:t>                - </a:t>
                      </a:r>
                      <a:endParaRPr lang="en-US" sz="95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950" u="none" strike="noStrike">
                          <a:effectLst/>
                          <a:latin typeface="+mn-lt"/>
                        </a:rPr>
                        <a:t>                  350 </a:t>
                      </a:r>
                      <a:endParaRPr lang="en-US" sz="95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90326">
                <a:tc>
                  <a:txBody>
                    <a:bodyPr/>
                    <a:lstStyle/>
                    <a:p>
                      <a:pPr algn="l" fontAlgn="b"/>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pPr algn="l" fontAlgn="b"/>
                      <a:r>
                        <a:rPr lang="en-US" sz="950" u="none" strike="noStrike" dirty="0">
                          <a:effectLst/>
                          <a:latin typeface="+mn-lt"/>
                        </a:rPr>
                        <a:t> Increase for Vehicle Repairs</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a:txBody>
                    <a:bodyPr/>
                    <a:lstStyle/>
                    <a:p>
                      <a:pPr algn="r" fontAlgn="b"/>
                      <a:r>
                        <a:rPr lang="en-US" sz="950" u="none" strike="noStrike" dirty="0">
                          <a:effectLst/>
                          <a:latin typeface="+mn-lt"/>
                        </a:rPr>
                        <a:t>             878 </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950" u="none" strike="noStrike" dirty="0">
                          <a:effectLst/>
                          <a:latin typeface="+mn-lt"/>
                        </a:rPr>
                        <a:t>                          - </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950" u="none" strike="noStrike">
                          <a:effectLst/>
                          <a:latin typeface="+mn-lt"/>
                        </a:rPr>
                        <a:t>                - </a:t>
                      </a:r>
                      <a:endParaRPr lang="en-US" sz="95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950" u="none" strike="noStrike" dirty="0">
                          <a:effectLst/>
                          <a:latin typeface="+mn-lt"/>
                        </a:rPr>
                        <a:t>                  878 </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90326">
                <a:tc>
                  <a:txBody>
                    <a:bodyPr/>
                    <a:lstStyle/>
                    <a:p>
                      <a:pPr algn="l" fontAlgn="b"/>
                      <a:r>
                        <a:rPr lang="en-US" sz="950" u="none" strike="noStrike" dirty="0">
                          <a:effectLst/>
                          <a:latin typeface="+mn-lt"/>
                        </a:rPr>
                        <a:t> 41010-Sheriff </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pPr algn="l" fontAlgn="b"/>
                      <a:r>
                        <a:rPr lang="en-US" sz="950" u="none" strike="noStrike" dirty="0">
                          <a:effectLst/>
                          <a:latin typeface="+mn-lt"/>
                        </a:rPr>
                        <a:t>Vehicle Lease Program</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a:txBody>
                    <a:bodyPr/>
                    <a:lstStyle/>
                    <a:p>
                      <a:pPr algn="r" fontAlgn="b"/>
                      <a:r>
                        <a:rPr lang="en-US" sz="950" u="none" strike="noStrike" dirty="0">
                          <a:effectLst/>
                          <a:latin typeface="+mn-lt"/>
                        </a:rPr>
                        <a:t>          3,600 </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950" u="none" strike="noStrike" dirty="0">
                          <a:effectLst/>
                          <a:latin typeface="+mn-lt"/>
                        </a:rPr>
                        <a:t>                          - </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950" u="none" strike="noStrike" dirty="0">
                          <a:effectLst/>
                          <a:latin typeface="+mn-lt"/>
                        </a:rPr>
                        <a:t>                - </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950" u="none" strike="noStrike" dirty="0">
                          <a:effectLst/>
                          <a:latin typeface="+mn-lt"/>
                        </a:rPr>
                        <a:t>               </a:t>
                      </a:r>
                      <a:r>
                        <a:rPr lang="en-US" sz="950" u="none" strike="noStrike" dirty="0" smtClean="0">
                          <a:effectLst/>
                          <a:latin typeface="+mn-lt"/>
                        </a:rPr>
                        <a:t>3,600 </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90326">
                <a:tc>
                  <a:txBody>
                    <a:bodyPr/>
                    <a:lstStyle/>
                    <a:p>
                      <a:pPr algn="l" fontAlgn="b"/>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pPr algn="l" fontAlgn="b"/>
                      <a:r>
                        <a:rPr lang="en-US" sz="950" b="0" i="0" u="none" strike="noStrike" dirty="0" smtClean="0">
                          <a:effectLst/>
                          <a:latin typeface="+mn-lt"/>
                        </a:rPr>
                        <a:t>Pay Increase</a:t>
                      </a:r>
                      <a:r>
                        <a:rPr lang="en-US" sz="950" b="0" i="0" u="none" strike="noStrike" baseline="0" dirty="0" smtClean="0">
                          <a:effectLst/>
                          <a:latin typeface="+mn-lt"/>
                        </a:rPr>
                        <a:t> for Sheriff</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a:txBody>
                    <a:bodyPr/>
                    <a:lstStyle/>
                    <a:p>
                      <a:pPr algn="r" fontAlgn="b"/>
                      <a:r>
                        <a:rPr lang="en-US" sz="950" b="0" i="0" u="none" strike="noStrike" dirty="0" smtClean="0">
                          <a:effectLst/>
                          <a:latin typeface="+mn-lt"/>
                        </a:rPr>
                        <a:t>2,305          </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950" u="none" strike="noStrike" dirty="0">
                          <a:effectLst/>
                          <a:latin typeface="+mn-lt"/>
                        </a:rPr>
                        <a:t>                          - </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950" u="none" strike="noStrike" dirty="0">
                          <a:effectLst/>
                          <a:latin typeface="+mn-lt"/>
                        </a:rPr>
                        <a:t>                - </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950" u="none" strike="noStrike" dirty="0" smtClean="0">
                          <a:effectLst/>
                          <a:latin typeface="+mn-lt"/>
                        </a:rPr>
                        <a:t>2,305 </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90326">
                <a:tc>
                  <a:txBody>
                    <a:bodyPr/>
                    <a:lstStyle/>
                    <a:p>
                      <a:pPr algn="l" fontAlgn="b"/>
                      <a:r>
                        <a:rPr lang="en-US" sz="950" u="none" strike="noStrike" dirty="0">
                          <a:effectLst/>
                          <a:latin typeface="+mn-lt"/>
                        </a:rPr>
                        <a:t>50010-County Jail</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pPr algn="l" fontAlgn="b"/>
                      <a:r>
                        <a:rPr lang="en-US" sz="950" u="none" strike="noStrike" dirty="0">
                          <a:effectLst/>
                          <a:latin typeface="+mn-lt"/>
                        </a:rPr>
                        <a:t>Addition of Jailers(7</a:t>
                      </a:r>
                      <a:r>
                        <a:rPr lang="en-US" sz="950" u="none" strike="noStrike" dirty="0" smtClean="0">
                          <a:effectLst/>
                          <a:latin typeface="+mn-lt"/>
                        </a:rPr>
                        <a:t>)  </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a:txBody>
                    <a:bodyPr/>
                    <a:lstStyle/>
                    <a:p>
                      <a:pPr algn="r" fontAlgn="b"/>
                      <a:r>
                        <a:rPr lang="en-US" sz="950" u="none" strike="noStrike" dirty="0">
                          <a:effectLst/>
                          <a:latin typeface="+mn-lt"/>
                        </a:rPr>
                        <a:t>    </a:t>
                      </a:r>
                      <a:r>
                        <a:rPr lang="en-US" sz="950" u="none" strike="noStrike" dirty="0" smtClean="0">
                          <a:effectLst/>
                          <a:latin typeface="+mn-lt"/>
                        </a:rPr>
                        <a:t>   </a:t>
                      </a:r>
                      <a:r>
                        <a:rPr lang="en-US" sz="950" u="none" strike="noStrike" dirty="0">
                          <a:effectLst/>
                          <a:latin typeface="+mn-lt"/>
                        </a:rPr>
                        <a:t>144,753 </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950" u="none" strike="noStrike" dirty="0">
                          <a:effectLst/>
                          <a:latin typeface="+mn-lt"/>
                        </a:rPr>
                        <a:t>                          - </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950" u="none" strike="noStrike" dirty="0">
                          <a:effectLst/>
                          <a:latin typeface="+mn-lt"/>
                        </a:rPr>
                        <a:t>                - </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950" u="none" strike="noStrike" dirty="0">
                          <a:effectLst/>
                          <a:latin typeface="+mn-lt"/>
                        </a:rPr>
                        <a:t>       </a:t>
                      </a:r>
                      <a:r>
                        <a:rPr lang="en-US" sz="950" u="none" strike="noStrike" dirty="0" smtClean="0">
                          <a:effectLst/>
                          <a:latin typeface="+mn-lt"/>
                        </a:rPr>
                        <a:t>     </a:t>
                      </a:r>
                      <a:r>
                        <a:rPr lang="en-US" sz="950" u="none" strike="noStrike" dirty="0">
                          <a:effectLst/>
                          <a:latin typeface="+mn-lt"/>
                        </a:rPr>
                        <a:t>144,753 </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90326">
                <a:tc>
                  <a:txBody>
                    <a:bodyPr/>
                    <a:lstStyle/>
                    <a:p>
                      <a:pPr algn="l" fontAlgn="b"/>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pPr algn="l" fontAlgn="b"/>
                      <a:r>
                        <a:rPr lang="en-US" sz="950" u="none" strike="noStrike" dirty="0">
                          <a:effectLst/>
                          <a:latin typeface="+mn-lt"/>
                        </a:rPr>
                        <a:t>Medical Services Contract at Jail (Doctor) Increase</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a:txBody>
                    <a:bodyPr/>
                    <a:lstStyle/>
                    <a:p>
                      <a:pPr algn="r" fontAlgn="b"/>
                      <a:r>
                        <a:rPr lang="en-US" sz="950" u="none" strike="noStrike">
                          <a:effectLst/>
                          <a:latin typeface="+mn-lt"/>
                        </a:rPr>
                        <a:t>          4,800 </a:t>
                      </a:r>
                      <a:endParaRPr lang="en-US" sz="95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950" u="none" strike="noStrike" dirty="0">
                          <a:effectLst/>
                          <a:latin typeface="+mn-lt"/>
                        </a:rPr>
                        <a:t>                          - </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950" u="none" strike="noStrike" dirty="0">
                          <a:effectLst/>
                          <a:latin typeface="+mn-lt"/>
                        </a:rPr>
                        <a:t>                - </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950" u="none" strike="noStrike" dirty="0">
                          <a:effectLst/>
                          <a:latin typeface="+mn-lt"/>
                        </a:rPr>
                        <a:t>               4,800 </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90326">
                <a:tc>
                  <a:txBody>
                    <a:bodyPr/>
                    <a:lstStyle/>
                    <a:p>
                      <a:pPr algn="l" fontAlgn="b"/>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pPr algn="l" fontAlgn="b"/>
                      <a:r>
                        <a:rPr lang="en-US" sz="950" u="none" strike="noStrike" dirty="0">
                          <a:effectLst/>
                          <a:latin typeface="+mn-lt"/>
                        </a:rPr>
                        <a:t>Meals, supplies, inmate medical</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a:txBody>
                    <a:bodyPr/>
                    <a:lstStyle/>
                    <a:p>
                      <a:pPr algn="r" fontAlgn="b"/>
                      <a:r>
                        <a:rPr lang="en-US" sz="950" u="none" strike="noStrike" dirty="0">
                          <a:effectLst/>
                          <a:latin typeface="+mn-lt"/>
                        </a:rPr>
                        <a:t>        25,000 </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950" u="none" strike="noStrike" dirty="0">
                          <a:effectLst/>
                          <a:latin typeface="+mn-lt"/>
                        </a:rPr>
                        <a:t>                          - </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950" u="none" strike="noStrike" dirty="0">
                          <a:effectLst/>
                          <a:latin typeface="+mn-lt"/>
                        </a:rPr>
                        <a:t>                - </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950" u="none" strike="noStrike" dirty="0">
                          <a:effectLst/>
                          <a:latin typeface="+mn-lt"/>
                        </a:rPr>
                        <a:t>            25,000 </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90326">
                <a:tc>
                  <a:txBody>
                    <a:bodyPr/>
                    <a:lstStyle/>
                    <a:p>
                      <a:pPr algn="l" fontAlgn="b"/>
                      <a:endParaRPr lang="en-US" sz="95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95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pPr algn="l" fontAlgn="b"/>
                      <a:r>
                        <a:rPr lang="en-US" sz="950" u="none" strike="noStrike" dirty="0">
                          <a:effectLst/>
                          <a:latin typeface="+mn-lt"/>
                        </a:rPr>
                        <a:t>Insurance Costs related to New Jail</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a:txBody>
                    <a:bodyPr/>
                    <a:lstStyle/>
                    <a:p>
                      <a:pPr algn="r" fontAlgn="b"/>
                      <a:r>
                        <a:rPr lang="en-US" sz="950" u="none" strike="noStrike" dirty="0">
                          <a:effectLst/>
                          <a:latin typeface="+mn-lt"/>
                        </a:rPr>
                        <a:t>        30,000 </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950" u="none" strike="noStrike" dirty="0">
                          <a:effectLst/>
                          <a:latin typeface="+mn-lt"/>
                        </a:rPr>
                        <a:t>                          - </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950" u="none" strike="noStrike" dirty="0">
                          <a:effectLst/>
                          <a:latin typeface="+mn-lt"/>
                        </a:rPr>
                        <a:t>                - </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950" u="none" strike="noStrike" dirty="0">
                          <a:effectLst/>
                          <a:latin typeface="+mn-lt"/>
                        </a:rPr>
                        <a:t>            30,000 </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90326">
                <a:tc>
                  <a:txBody>
                    <a:bodyPr/>
                    <a:lstStyle/>
                    <a:p>
                      <a:pPr algn="l" fontAlgn="b"/>
                      <a:r>
                        <a:rPr lang="en-US" sz="950" u="none" strike="noStrike">
                          <a:effectLst/>
                          <a:latin typeface="+mn-lt"/>
                        </a:rPr>
                        <a:t>61020-Planning &amp; Development</a:t>
                      </a:r>
                      <a:endParaRPr lang="en-US" sz="95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950" b="0" i="0" u="none" strike="noStrike">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pPr algn="l" fontAlgn="b"/>
                      <a:r>
                        <a:rPr lang="en-US" sz="950" u="none" strike="noStrike" dirty="0">
                          <a:effectLst/>
                          <a:latin typeface="+mn-lt"/>
                        </a:rPr>
                        <a:t>Continue 2nd Environmental Investigator</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a:txBody>
                    <a:bodyPr/>
                    <a:lstStyle/>
                    <a:p>
                      <a:pPr algn="r" fontAlgn="b"/>
                      <a:r>
                        <a:rPr lang="en-US" sz="950" u="sng" strike="noStrike" dirty="0">
                          <a:effectLst/>
                          <a:latin typeface="+mn-lt"/>
                        </a:rPr>
                        <a:t>        63,262 </a:t>
                      </a:r>
                      <a:endParaRPr lang="en-US" sz="950" b="0" i="0" u="sng"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950" u="sng" strike="noStrike" dirty="0">
                          <a:effectLst/>
                          <a:latin typeface="+mn-lt"/>
                        </a:rPr>
                        <a:t>                          - </a:t>
                      </a:r>
                      <a:endParaRPr lang="en-US" sz="950" b="0" i="0" u="sng"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950" u="sng" strike="noStrike" dirty="0">
                          <a:effectLst/>
                          <a:latin typeface="+mn-lt"/>
                        </a:rPr>
                        <a:t>                </a:t>
                      </a:r>
                      <a:r>
                        <a:rPr lang="en-US" sz="950" u="none" strike="noStrike" dirty="0">
                          <a:effectLst/>
                          <a:latin typeface="+mn-lt"/>
                        </a:rPr>
                        <a:t>- </a:t>
                      </a:r>
                      <a:endParaRPr lang="en-US" sz="950" b="0" i="0" u="none"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950" b="1" u="sng" strike="noStrike" dirty="0">
                          <a:effectLst/>
                          <a:latin typeface="+mn-lt"/>
                        </a:rPr>
                        <a:t>            63,262 </a:t>
                      </a:r>
                      <a:endParaRPr lang="en-US" sz="950" b="1" i="0" u="sng" strike="noStrike" dirty="0">
                        <a:effectLst/>
                        <a:latin typeface="+mn-lt"/>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19359">
                <a:tc>
                  <a:txBody>
                    <a:bodyPr/>
                    <a:lstStyle/>
                    <a:p>
                      <a:pPr algn="l" fontAlgn="b"/>
                      <a:endParaRPr lang="en-US" sz="95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95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950" b="0" i="0" u="none" strike="noStrike">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950" b="0"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950" b="1" u="none" strike="noStrike" dirty="0">
                          <a:effectLst/>
                        </a:rPr>
                        <a:t> $  </a:t>
                      </a:r>
                      <a:r>
                        <a:rPr lang="en-US" sz="950" b="1" u="none" strike="noStrike" dirty="0" smtClean="0">
                          <a:effectLst/>
                        </a:rPr>
                        <a:t>857,685 </a:t>
                      </a:r>
                      <a:endParaRPr lang="en-US" sz="950" b="1"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950" b="1" u="none" strike="noStrike" dirty="0">
                          <a:effectLst/>
                        </a:rPr>
                        <a:t> </a:t>
                      </a:r>
                      <a:r>
                        <a:rPr lang="en-US" sz="950" b="1" u="none" strike="noStrike" dirty="0" smtClean="0">
                          <a:effectLst/>
                        </a:rPr>
                        <a:t>$          62,356 </a:t>
                      </a:r>
                      <a:endParaRPr lang="en-US" sz="950" b="1"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950" b="1" u="none" strike="noStrike" dirty="0">
                          <a:effectLst/>
                        </a:rPr>
                        <a:t> $ 78,914 </a:t>
                      </a:r>
                      <a:endParaRPr lang="en-US" sz="950" b="1"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950" b="1" u="none" strike="noStrike" dirty="0">
                          <a:effectLst/>
                        </a:rPr>
                        <a:t> $       </a:t>
                      </a:r>
                      <a:r>
                        <a:rPr lang="en-US" sz="950" b="1" u="none" strike="noStrike" dirty="0" smtClean="0">
                          <a:effectLst/>
                        </a:rPr>
                        <a:t>998,955</a:t>
                      </a:r>
                      <a:endParaRPr lang="en-US" sz="950" b="1" i="0" u="none" strike="noStrike" dirty="0">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
        <p:nvSpPr>
          <p:cNvPr id="3" name="Slide Number Placeholder 2"/>
          <p:cNvSpPr>
            <a:spLocks noGrp="1"/>
          </p:cNvSpPr>
          <p:nvPr>
            <p:ph type="sldNum" sz="quarter" idx="12"/>
          </p:nvPr>
        </p:nvSpPr>
        <p:spPr/>
        <p:txBody>
          <a:bodyPr/>
          <a:lstStyle/>
          <a:p>
            <a:fld id="{C7D1976F-472D-43E3-A4AD-0DF0061671D1}" type="slidenum">
              <a:rPr lang="en-US" smtClean="0"/>
              <a:t>9</a:t>
            </a:fld>
            <a:endParaRPr lang="en-US"/>
          </a:p>
        </p:txBody>
      </p:sp>
    </p:spTree>
    <p:extLst>
      <p:ext uri="{BB962C8B-B14F-4D97-AF65-F5344CB8AC3E}">
        <p14:creationId xmlns:p14="http://schemas.microsoft.com/office/powerpoint/2010/main" val="89076701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1789</TotalTime>
  <Words>2026</Words>
  <Application>Microsoft Office PowerPoint</Application>
  <PresentationFormat>On-screen Show (4:3)</PresentationFormat>
  <Paragraphs>564</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Flow</vt:lpstr>
      <vt:lpstr>Walker County Budget Overview</vt:lpstr>
      <vt:lpstr>  </vt:lpstr>
      <vt:lpstr> Fy 13-14 Budget</vt:lpstr>
      <vt:lpstr>Challenges</vt:lpstr>
      <vt:lpstr>Challenges</vt:lpstr>
      <vt:lpstr>Tax Rate Calculation Information</vt:lpstr>
      <vt:lpstr> Budget</vt:lpstr>
      <vt:lpstr>Budget Changes </vt:lpstr>
      <vt:lpstr> Budget Changes continued</vt:lpstr>
      <vt:lpstr>Budget Changes Continued</vt:lpstr>
      <vt:lpstr>Budget Changes continued</vt:lpstr>
      <vt:lpstr>Budget</vt:lpstr>
      <vt:lpstr>Budget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Budget Workshop</dc:title>
  <dc:creator>pallen</dc:creator>
  <cp:lastModifiedBy>Shelly Owens</cp:lastModifiedBy>
  <cp:revision>58</cp:revision>
  <cp:lastPrinted>2014-02-26T15:21:48Z</cp:lastPrinted>
  <dcterms:created xsi:type="dcterms:W3CDTF">2013-07-08T13:14:36Z</dcterms:created>
  <dcterms:modified xsi:type="dcterms:W3CDTF">2014-02-26T17:40:22Z</dcterms:modified>
</cp:coreProperties>
</file>